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33"/>
  </p:notesMasterIdLst>
  <p:sldIdLst>
    <p:sldId id="261" r:id="rId5"/>
    <p:sldId id="262" r:id="rId6"/>
    <p:sldId id="263" r:id="rId7"/>
    <p:sldId id="266" r:id="rId8"/>
    <p:sldId id="264" r:id="rId9"/>
    <p:sldId id="265" r:id="rId10"/>
    <p:sldId id="287"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8"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4" d="100"/>
          <a:sy n="64" d="100"/>
        </p:scale>
        <p:origin x="74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6/18/2024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6/18/2024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6/18/2024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6/18/2024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6/18/2024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6/18/2024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6/18/2024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srcRect/>
          <a:tile tx="0" ty="0" sx="100000" sy="100000" flip="none" algn="tl"/>
        </a:blip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6/18/2024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3">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sz="3200" b="1" dirty="0"/>
              <a:t>Online Fraud Detection Project</a:t>
            </a:r>
            <a:br>
              <a:rPr lang="en-US" sz="3200" b="1" dirty="0"/>
            </a:br>
            <a:endParaRPr lang="en-US" sz="3200" b="1" dirty="0"/>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r>
              <a:rPr lang="en-US" sz="2800" b="1" i="1" dirty="0">
                <a:solidFill>
                  <a:srgbClr val="FF0000"/>
                </a:solidFill>
              </a:rPr>
              <a:t>Presented by </a:t>
            </a:r>
            <a:r>
              <a:rPr lang="en-US" sz="2800" b="1" dirty="0">
                <a:solidFill>
                  <a:srgbClr val="FF0000"/>
                </a:solidFill>
              </a:rPr>
              <a:t>/ </a:t>
            </a:r>
            <a:r>
              <a:rPr lang="en-US" sz="2800" b="1" dirty="0">
                <a:solidFill>
                  <a:schemeClr val="tx1"/>
                </a:solidFill>
              </a:rPr>
              <a:t>Eng Abdullah Nabil </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D0E78-5AE5-7D9F-8C72-141D02761C6C}"/>
              </a:ext>
            </a:extLst>
          </p:cNvPr>
          <p:cNvSpPr>
            <a:spLocks noGrp="1"/>
          </p:cNvSpPr>
          <p:nvPr>
            <p:ph type="title"/>
          </p:nvPr>
        </p:nvSpPr>
        <p:spPr>
          <a:xfrm>
            <a:off x="1141413" y="119270"/>
            <a:ext cx="9905998" cy="1272208"/>
          </a:xfrm>
        </p:spPr>
        <p:txBody>
          <a:bodyPr/>
          <a:lstStyle/>
          <a:p>
            <a:r>
              <a:rPr lang="en-US" b="1" dirty="0">
                <a:solidFill>
                  <a:schemeClr val="bg1"/>
                </a:solidFill>
              </a:rPr>
              <a:t>4. Data Analysis</a:t>
            </a:r>
            <a:endParaRPr lang="en-US" dirty="0">
              <a:solidFill>
                <a:schemeClr val="bg1"/>
              </a:solidFill>
            </a:endParaRPr>
          </a:p>
        </p:txBody>
      </p:sp>
      <p:pic>
        <p:nvPicPr>
          <p:cNvPr id="3076" name="Picture 4">
            <a:extLst>
              <a:ext uri="{FF2B5EF4-FFF2-40B4-BE49-F238E27FC236}">
                <a16:creationId xmlns:a16="http://schemas.microsoft.com/office/drawing/2014/main" id="{1A7DEF7F-4602-C650-F159-CE1B6A3F72F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41413" y="1391478"/>
            <a:ext cx="9344370" cy="51683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8852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AA931-C6D8-2B4C-148F-4C52D509098C}"/>
              </a:ext>
            </a:extLst>
          </p:cNvPr>
          <p:cNvSpPr>
            <a:spLocks noGrp="1"/>
          </p:cNvSpPr>
          <p:nvPr>
            <p:ph type="title"/>
          </p:nvPr>
        </p:nvSpPr>
        <p:spPr/>
        <p:txBody>
          <a:bodyPr/>
          <a:lstStyle/>
          <a:p>
            <a:r>
              <a:rPr lang="en-US" b="1" dirty="0">
                <a:solidFill>
                  <a:schemeClr val="bg1"/>
                </a:solidFill>
              </a:rPr>
              <a:t>5. Data Visualization</a:t>
            </a:r>
          </a:p>
        </p:txBody>
      </p:sp>
      <p:sp>
        <p:nvSpPr>
          <p:cNvPr id="3" name="Content Placeholder 2">
            <a:extLst>
              <a:ext uri="{FF2B5EF4-FFF2-40B4-BE49-F238E27FC236}">
                <a16:creationId xmlns:a16="http://schemas.microsoft.com/office/drawing/2014/main" id="{EECA7929-9884-CCCE-6EBC-388DF8498A94}"/>
              </a:ext>
            </a:extLst>
          </p:cNvPr>
          <p:cNvSpPr>
            <a:spLocks noGrp="1"/>
          </p:cNvSpPr>
          <p:nvPr>
            <p:ph idx="1"/>
          </p:nvPr>
        </p:nvSpPr>
        <p:spPr/>
        <p:txBody>
          <a:bodyPr/>
          <a:lstStyle/>
          <a:p>
            <a:r>
              <a:rPr lang="en-US" dirty="0">
                <a:solidFill>
                  <a:schemeClr val="bg1"/>
                </a:solidFill>
              </a:rPr>
              <a:t>Visualizing the data helps in understanding the distribution and patterns within the dataset. Key visualizations include:</a:t>
            </a:r>
          </a:p>
          <a:p>
            <a:pPr>
              <a:buFont typeface="Arial" panose="020B0604020202020204" pitchFamily="34" charset="0"/>
              <a:buChar char="•"/>
            </a:pPr>
            <a:r>
              <a:rPr lang="en-US" dirty="0">
                <a:solidFill>
                  <a:schemeClr val="bg1"/>
                </a:solidFill>
              </a:rPr>
              <a:t>Count plots for categorical variables.</a:t>
            </a:r>
          </a:p>
          <a:p>
            <a:pPr>
              <a:buFont typeface="Arial" panose="020B0604020202020204" pitchFamily="34" charset="0"/>
              <a:buChar char="•"/>
            </a:pPr>
            <a:r>
              <a:rPr lang="en-US" dirty="0">
                <a:solidFill>
                  <a:schemeClr val="bg1"/>
                </a:solidFill>
              </a:rPr>
              <a:t>Bar plots to compare means across different categories.</a:t>
            </a:r>
          </a:p>
          <a:p>
            <a:pPr>
              <a:buFont typeface="Arial" panose="020B0604020202020204" pitchFamily="34" charset="0"/>
              <a:buChar char="•"/>
            </a:pPr>
            <a:r>
              <a:rPr lang="en-US" dirty="0">
                <a:solidFill>
                  <a:schemeClr val="bg1"/>
                </a:solidFill>
              </a:rPr>
              <a:t>Distribution plots to understand the spread of numerical variables.</a:t>
            </a:r>
          </a:p>
          <a:p>
            <a:pPr marL="0" indent="0">
              <a:buNone/>
            </a:pPr>
            <a:endParaRPr lang="en-US" dirty="0">
              <a:solidFill>
                <a:schemeClr val="bg1"/>
              </a:solidFill>
            </a:endParaRPr>
          </a:p>
        </p:txBody>
      </p:sp>
    </p:spTree>
    <p:extLst>
      <p:ext uri="{BB962C8B-B14F-4D97-AF65-F5344CB8AC3E}">
        <p14:creationId xmlns:p14="http://schemas.microsoft.com/office/powerpoint/2010/main" val="36356144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0D264-496F-A777-E3E1-B2AD44BDFEC9}"/>
              </a:ext>
            </a:extLst>
          </p:cNvPr>
          <p:cNvSpPr>
            <a:spLocks noGrp="1"/>
          </p:cNvSpPr>
          <p:nvPr>
            <p:ph type="title"/>
          </p:nvPr>
        </p:nvSpPr>
        <p:spPr/>
        <p:txBody>
          <a:bodyPr/>
          <a:lstStyle/>
          <a:p>
            <a:r>
              <a:rPr lang="en-US" b="1" dirty="0">
                <a:solidFill>
                  <a:schemeClr val="bg1"/>
                </a:solidFill>
              </a:rPr>
              <a:t>5. Data Visualization</a:t>
            </a:r>
            <a:endParaRPr lang="en-US" dirty="0">
              <a:solidFill>
                <a:schemeClr val="bg1"/>
              </a:solidFill>
            </a:endParaRPr>
          </a:p>
        </p:txBody>
      </p:sp>
      <p:pic>
        <p:nvPicPr>
          <p:cNvPr id="2050" name="Picture 2">
            <a:extLst>
              <a:ext uri="{FF2B5EF4-FFF2-40B4-BE49-F238E27FC236}">
                <a16:creationId xmlns:a16="http://schemas.microsoft.com/office/drawing/2014/main" id="{9529D586-3F21-D93C-5DC5-0ECA6CCA7BD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22513" y="1838739"/>
            <a:ext cx="8478078" cy="4830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40293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98F14-65DC-D5BC-6377-D4F2B2985AE2}"/>
              </a:ext>
            </a:extLst>
          </p:cNvPr>
          <p:cNvSpPr>
            <a:spLocks noGrp="1"/>
          </p:cNvSpPr>
          <p:nvPr>
            <p:ph type="title"/>
          </p:nvPr>
        </p:nvSpPr>
        <p:spPr>
          <a:noFill/>
        </p:spPr>
        <p:txBody>
          <a:bodyPr/>
          <a:lstStyle/>
          <a:p>
            <a:r>
              <a:rPr lang="en-US" b="1" dirty="0">
                <a:solidFill>
                  <a:schemeClr val="bg1"/>
                </a:solidFill>
              </a:rPr>
              <a:t>5. Data Visualization</a:t>
            </a:r>
            <a:endParaRPr lang="en-US" dirty="0">
              <a:solidFill>
                <a:schemeClr val="bg1"/>
              </a:solidFill>
            </a:endParaRPr>
          </a:p>
        </p:txBody>
      </p:sp>
      <p:pic>
        <p:nvPicPr>
          <p:cNvPr id="4098" name="Picture 2">
            <a:extLst>
              <a:ext uri="{FF2B5EF4-FFF2-40B4-BE49-F238E27FC236}">
                <a16:creationId xmlns:a16="http://schemas.microsoft.com/office/drawing/2014/main" id="{4ED638C6-7947-F2A7-3E3E-93EF8906F49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91478" y="2349913"/>
            <a:ext cx="7294325" cy="435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7496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2225E-47E8-CD47-11EA-7301ADCA0EE8}"/>
              </a:ext>
            </a:extLst>
          </p:cNvPr>
          <p:cNvSpPr>
            <a:spLocks noGrp="1"/>
          </p:cNvSpPr>
          <p:nvPr>
            <p:ph type="title"/>
          </p:nvPr>
        </p:nvSpPr>
        <p:spPr/>
        <p:txBody>
          <a:bodyPr/>
          <a:lstStyle/>
          <a:p>
            <a:r>
              <a:rPr lang="en-US" b="1" dirty="0">
                <a:solidFill>
                  <a:schemeClr val="bg1"/>
                </a:solidFill>
              </a:rPr>
              <a:t>5. Data Visualization</a:t>
            </a:r>
            <a:endParaRPr lang="en-US" dirty="0">
              <a:solidFill>
                <a:schemeClr val="bg1"/>
              </a:solidFill>
            </a:endParaRPr>
          </a:p>
        </p:txBody>
      </p:sp>
      <p:pic>
        <p:nvPicPr>
          <p:cNvPr id="5122" name="Picture 2">
            <a:extLst>
              <a:ext uri="{FF2B5EF4-FFF2-40B4-BE49-F238E27FC236}">
                <a16:creationId xmlns:a16="http://schemas.microsoft.com/office/drawing/2014/main" id="{6A7135DB-2399-B67E-F174-271F770B9C3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41414" y="2249488"/>
            <a:ext cx="9296608" cy="4608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40106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863D-E6B4-6EDB-94CB-BBD47AC8BAD9}"/>
              </a:ext>
            </a:extLst>
          </p:cNvPr>
          <p:cNvSpPr>
            <a:spLocks noGrp="1"/>
          </p:cNvSpPr>
          <p:nvPr>
            <p:ph type="title"/>
          </p:nvPr>
        </p:nvSpPr>
        <p:spPr/>
        <p:txBody>
          <a:bodyPr/>
          <a:lstStyle/>
          <a:p>
            <a:r>
              <a:rPr lang="en-US" b="1" dirty="0">
                <a:solidFill>
                  <a:schemeClr val="bg1"/>
                </a:solidFill>
              </a:rPr>
              <a:t>6. Outlier Detection</a:t>
            </a:r>
            <a:br>
              <a:rPr lang="en-US" b="1" dirty="0">
                <a:solidFill>
                  <a:schemeClr val="bg1"/>
                </a:solidFill>
              </a:rPr>
            </a:br>
            <a:endParaRPr lang="en-US" dirty="0">
              <a:solidFill>
                <a:schemeClr val="bg1"/>
              </a:solidFill>
            </a:endParaRPr>
          </a:p>
        </p:txBody>
      </p:sp>
      <p:sp>
        <p:nvSpPr>
          <p:cNvPr id="3" name="Content Placeholder 2">
            <a:extLst>
              <a:ext uri="{FF2B5EF4-FFF2-40B4-BE49-F238E27FC236}">
                <a16:creationId xmlns:a16="http://schemas.microsoft.com/office/drawing/2014/main" id="{5C12D6B6-8DB4-D9E6-23C0-089640B61421}"/>
              </a:ext>
            </a:extLst>
          </p:cNvPr>
          <p:cNvSpPr>
            <a:spLocks noGrp="1"/>
          </p:cNvSpPr>
          <p:nvPr>
            <p:ph idx="1"/>
          </p:nvPr>
        </p:nvSpPr>
        <p:spPr/>
        <p:txBody>
          <a:bodyPr>
            <a:normAutofit/>
          </a:bodyPr>
          <a:lstStyle/>
          <a:p>
            <a:r>
              <a:rPr lang="en-US" sz="3200" dirty="0">
                <a:solidFill>
                  <a:schemeClr val="bg1"/>
                </a:solidFill>
              </a:rPr>
              <a:t>Outliers can significantly impact the model's performance. We use statistical methods like the Interquartile Range (IQR) to detect and handle outliers. Outliers can be removed or transformed to minimize their effect on the model</a:t>
            </a:r>
          </a:p>
        </p:txBody>
      </p:sp>
    </p:spTree>
    <p:extLst>
      <p:ext uri="{BB962C8B-B14F-4D97-AF65-F5344CB8AC3E}">
        <p14:creationId xmlns:p14="http://schemas.microsoft.com/office/powerpoint/2010/main" val="1334153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B823B-E9DC-A435-BFF2-949396A3824F}"/>
              </a:ext>
            </a:extLst>
          </p:cNvPr>
          <p:cNvSpPr>
            <a:spLocks noGrp="1"/>
          </p:cNvSpPr>
          <p:nvPr>
            <p:ph type="title"/>
          </p:nvPr>
        </p:nvSpPr>
        <p:spPr/>
        <p:txBody>
          <a:bodyPr/>
          <a:lstStyle/>
          <a:p>
            <a:r>
              <a:rPr lang="en-US" b="1" dirty="0">
                <a:solidFill>
                  <a:schemeClr val="bg1"/>
                </a:solidFill>
              </a:rPr>
              <a:t>6. Outlier Detection</a:t>
            </a:r>
            <a:br>
              <a:rPr lang="en-US" b="1" dirty="0">
                <a:solidFill>
                  <a:schemeClr val="bg1"/>
                </a:solidFill>
              </a:rPr>
            </a:br>
            <a:endParaRPr lang="en-US" dirty="0"/>
          </a:p>
        </p:txBody>
      </p:sp>
      <p:sp>
        <p:nvSpPr>
          <p:cNvPr id="4" name="Rectangle 1">
            <a:extLst>
              <a:ext uri="{FF2B5EF4-FFF2-40B4-BE49-F238E27FC236}">
                <a16:creationId xmlns:a16="http://schemas.microsoft.com/office/drawing/2014/main" id="{D49C2D9B-4B7C-9318-984E-5C3F77F5D3FE}"/>
              </a:ext>
            </a:extLst>
          </p:cNvPr>
          <p:cNvSpPr>
            <a:spLocks noGrp="1" noChangeArrowheads="1"/>
          </p:cNvSpPr>
          <p:nvPr>
            <p:ph idx="1"/>
          </p:nvPr>
        </p:nvSpPr>
        <p:spPr bwMode="auto">
          <a:xfrm>
            <a:off x="1141413" y="2219854"/>
            <a:ext cx="9244978" cy="360098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342900" indent="-342900" eaLnBrk="0" fontAlgn="base" hangingPunct="0">
              <a:lnSpc>
                <a:spcPct val="100000"/>
              </a:lnSpc>
              <a:spcBef>
                <a:spcPct val="0"/>
              </a:spcBef>
              <a:spcAft>
                <a:spcPct val="0"/>
              </a:spcAft>
              <a:buSzTx/>
              <a:buFont typeface="+mj-lt"/>
              <a:buAutoNum type="arabicPeriod"/>
            </a:pPr>
            <a:r>
              <a:rPr kumimoji="0" lang="en-US" altLang="en-US" sz="1800" b="1" i="0" u="none" strike="noStrike" cap="none" normalizeH="0" baseline="0" dirty="0">
                <a:ln>
                  <a:noFill/>
                </a:ln>
                <a:solidFill>
                  <a:srgbClr val="000000"/>
                </a:solidFill>
                <a:effectLst/>
                <a:latin typeface="Courier New" panose="02070309020205020404" pitchFamily="49" charset="0"/>
              </a:rPr>
              <a:t>Numerical outliers detected: amount: </a:t>
            </a:r>
            <a:r>
              <a:rPr kumimoji="0" lang="en-US" altLang="en-US" sz="1800" b="1" i="0" u="none" strike="noStrike" cap="none" normalizeH="0" baseline="0" dirty="0">
                <a:ln>
                  <a:noFill/>
                </a:ln>
                <a:solidFill>
                  <a:srgbClr val="FF0000"/>
                </a:solidFill>
                <a:effectLst/>
                <a:latin typeface="Courier New" panose="02070309020205020404" pitchFamily="49" charset="0"/>
              </a:rPr>
              <a:t>338078</a:t>
            </a:r>
          </a:p>
          <a:p>
            <a:pPr marL="342900" indent="-342900" eaLnBrk="0" fontAlgn="base" hangingPunct="0">
              <a:lnSpc>
                <a:spcPct val="100000"/>
              </a:lnSpc>
              <a:spcBef>
                <a:spcPct val="0"/>
              </a:spcBef>
              <a:spcAft>
                <a:spcPct val="0"/>
              </a:spcAft>
              <a:buSzTx/>
              <a:buFont typeface="+mj-lt"/>
              <a:buAutoNum type="arabicPeriod"/>
            </a:pPr>
            <a:endParaRPr lang="en-US" altLang="en-US" sz="1800" b="1" dirty="0">
              <a:solidFill>
                <a:srgbClr val="000000"/>
              </a:solidFill>
              <a:latin typeface="Courier New" panose="02070309020205020404" pitchFamily="49" charset="0"/>
            </a:endParaRPr>
          </a:p>
          <a:p>
            <a:pPr marL="342900" indent="-342900" eaLnBrk="0" fontAlgn="base" hangingPunct="0">
              <a:lnSpc>
                <a:spcPct val="100000"/>
              </a:lnSpc>
              <a:spcBef>
                <a:spcPct val="0"/>
              </a:spcBef>
              <a:spcAft>
                <a:spcPct val="0"/>
              </a:spcAft>
              <a:buSzTx/>
              <a:buFont typeface="+mj-lt"/>
              <a:buAutoNum type="arabicPeriod"/>
            </a:pPr>
            <a:r>
              <a:rPr kumimoji="0" lang="en-US" altLang="en-US" sz="1800" b="1" i="0" u="none" strike="noStrike" cap="none" normalizeH="0" baseline="0" dirty="0">
                <a:ln>
                  <a:noFill/>
                </a:ln>
                <a:solidFill>
                  <a:srgbClr val="000000"/>
                </a:solidFill>
                <a:effectLst/>
                <a:latin typeface="Courier New" panose="02070309020205020404" pitchFamily="49" charset="0"/>
              </a:rPr>
              <a:t> outliers </a:t>
            </a:r>
            <a:r>
              <a:rPr kumimoji="0" lang="en-US" altLang="en-US" sz="1800" b="1" i="0" u="none" strike="noStrike" cap="none" normalizeH="0" baseline="0" dirty="0" err="1">
                <a:ln>
                  <a:noFill/>
                </a:ln>
                <a:solidFill>
                  <a:srgbClr val="000000"/>
                </a:solidFill>
                <a:effectLst/>
                <a:latin typeface="Courier New" panose="02070309020205020404" pitchFamily="49" charset="0"/>
              </a:rPr>
              <a:t>oldbalanceOrg</a:t>
            </a:r>
            <a:r>
              <a:rPr kumimoji="0" lang="en-US" altLang="en-US" sz="1800" b="1" i="0" u="none" strike="noStrike" cap="none" normalizeH="0" baseline="0" dirty="0">
                <a:ln>
                  <a:noFill/>
                </a:ln>
                <a:solidFill>
                  <a:srgbClr val="000000"/>
                </a:solidFill>
                <a:effectLst/>
                <a:latin typeface="Courier New" panose="02070309020205020404" pitchFamily="49" charset="0"/>
              </a:rPr>
              <a:t>: </a:t>
            </a:r>
            <a:r>
              <a:rPr kumimoji="0" lang="en-US" altLang="en-US" sz="1800" b="1" i="0" u="none" strike="noStrike" cap="none" normalizeH="0" baseline="0" dirty="0">
                <a:ln>
                  <a:noFill/>
                </a:ln>
                <a:solidFill>
                  <a:srgbClr val="FF0000"/>
                </a:solidFill>
                <a:effectLst/>
                <a:latin typeface="Courier New" panose="02070309020205020404" pitchFamily="49" charset="0"/>
              </a:rPr>
              <a:t>1112507</a:t>
            </a:r>
            <a:r>
              <a:rPr kumimoji="0" lang="en-US" altLang="en-US" sz="1800" b="1" i="0" u="none" strike="noStrike" cap="none" normalizeH="0" baseline="0" dirty="0">
                <a:ln>
                  <a:noFill/>
                </a:ln>
                <a:solidFill>
                  <a:srgbClr val="000000"/>
                </a:solidFill>
                <a:effectLst/>
                <a:latin typeface="Courier New" panose="02070309020205020404" pitchFamily="49" charset="0"/>
              </a:rPr>
              <a:t> </a:t>
            </a:r>
          </a:p>
          <a:p>
            <a:pPr marL="342900" indent="-342900" eaLnBrk="0" fontAlgn="base" hangingPunct="0">
              <a:lnSpc>
                <a:spcPct val="100000"/>
              </a:lnSpc>
              <a:spcBef>
                <a:spcPct val="0"/>
              </a:spcBef>
              <a:spcAft>
                <a:spcPct val="0"/>
              </a:spcAft>
              <a:buSzTx/>
              <a:buFont typeface="+mj-lt"/>
              <a:buAutoNum type="arabicPeriod"/>
            </a:pPr>
            <a:endParaRPr lang="en-US" altLang="en-US" sz="1800" b="1" dirty="0">
              <a:solidFill>
                <a:srgbClr val="000000"/>
              </a:solidFill>
              <a:latin typeface="Courier New" panose="02070309020205020404" pitchFamily="49" charset="0"/>
            </a:endParaRPr>
          </a:p>
          <a:p>
            <a:pPr marL="342900" indent="-342900" eaLnBrk="0" fontAlgn="base" hangingPunct="0">
              <a:lnSpc>
                <a:spcPct val="100000"/>
              </a:lnSpc>
              <a:spcBef>
                <a:spcPct val="0"/>
              </a:spcBef>
              <a:spcAft>
                <a:spcPct val="0"/>
              </a:spcAft>
              <a:buSzTx/>
              <a:buFont typeface="+mj-lt"/>
              <a:buAutoNum type="arabicPeriod"/>
            </a:pPr>
            <a:r>
              <a:rPr kumimoji="0" lang="en-US" altLang="en-US" sz="1800" b="1" i="0" u="none" strike="noStrike" cap="none" normalizeH="0" baseline="0" dirty="0">
                <a:ln>
                  <a:noFill/>
                </a:ln>
                <a:solidFill>
                  <a:srgbClr val="000000"/>
                </a:solidFill>
                <a:effectLst/>
                <a:latin typeface="Courier New" panose="02070309020205020404" pitchFamily="49" charset="0"/>
              </a:rPr>
              <a:t>outliers </a:t>
            </a:r>
            <a:r>
              <a:rPr kumimoji="0" lang="en-US" altLang="en-US" sz="1800" b="1" i="0" u="none" strike="noStrike" cap="none" normalizeH="0" baseline="0" dirty="0" err="1">
                <a:ln>
                  <a:noFill/>
                </a:ln>
                <a:solidFill>
                  <a:srgbClr val="000000"/>
                </a:solidFill>
                <a:effectLst/>
                <a:latin typeface="Courier New" panose="02070309020205020404" pitchFamily="49" charset="0"/>
              </a:rPr>
              <a:t>newbalanceOrig</a:t>
            </a:r>
            <a:r>
              <a:rPr kumimoji="0" lang="en-US" altLang="en-US" sz="1800" b="1" i="0" u="none" strike="noStrike" cap="none" normalizeH="0" baseline="0" dirty="0">
                <a:ln>
                  <a:noFill/>
                </a:ln>
                <a:solidFill>
                  <a:srgbClr val="000000"/>
                </a:solidFill>
                <a:effectLst/>
                <a:latin typeface="Courier New" panose="02070309020205020404" pitchFamily="49" charset="0"/>
              </a:rPr>
              <a:t>: </a:t>
            </a:r>
            <a:r>
              <a:rPr kumimoji="0" lang="en-US" altLang="en-US" sz="1800" b="1" i="0" u="none" strike="noStrike" cap="none" normalizeH="0" baseline="0" dirty="0">
                <a:ln>
                  <a:noFill/>
                </a:ln>
                <a:solidFill>
                  <a:srgbClr val="FF0000"/>
                </a:solidFill>
                <a:effectLst/>
                <a:latin typeface="Courier New" panose="02070309020205020404" pitchFamily="49" charset="0"/>
              </a:rPr>
              <a:t>1053391 </a:t>
            </a:r>
          </a:p>
          <a:p>
            <a:pPr marL="342900" indent="-342900" eaLnBrk="0" fontAlgn="base" hangingPunct="0">
              <a:lnSpc>
                <a:spcPct val="100000"/>
              </a:lnSpc>
              <a:spcBef>
                <a:spcPct val="0"/>
              </a:spcBef>
              <a:spcAft>
                <a:spcPct val="0"/>
              </a:spcAft>
              <a:buSzTx/>
              <a:buFont typeface="+mj-lt"/>
              <a:buAutoNum type="arabicPeriod"/>
            </a:pPr>
            <a:endParaRPr lang="en-US" altLang="en-US" sz="1800" b="1" dirty="0">
              <a:solidFill>
                <a:srgbClr val="000000"/>
              </a:solidFill>
              <a:latin typeface="Courier New" panose="02070309020205020404" pitchFamily="49" charset="0"/>
            </a:endParaRPr>
          </a:p>
          <a:p>
            <a:pPr marL="342900" indent="-342900" eaLnBrk="0" fontAlgn="base" hangingPunct="0">
              <a:lnSpc>
                <a:spcPct val="100000"/>
              </a:lnSpc>
              <a:spcBef>
                <a:spcPct val="0"/>
              </a:spcBef>
              <a:spcAft>
                <a:spcPct val="0"/>
              </a:spcAft>
              <a:buSzTx/>
              <a:buFont typeface="+mj-lt"/>
              <a:buAutoNum type="arabicPeriod"/>
            </a:pPr>
            <a:r>
              <a:rPr kumimoji="0" lang="en-US" altLang="en-US" sz="1800" b="1" i="0" u="none" strike="noStrike" cap="none" normalizeH="0" baseline="0" dirty="0">
                <a:ln>
                  <a:noFill/>
                </a:ln>
                <a:solidFill>
                  <a:srgbClr val="000000"/>
                </a:solidFill>
                <a:effectLst/>
                <a:latin typeface="Courier New" panose="02070309020205020404" pitchFamily="49" charset="0"/>
              </a:rPr>
              <a:t>outliers </a:t>
            </a:r>
            <a:r>
              <a:rPr kumimoji="0" lang="en-US" altLang="en-US" sz="1800" b="1" i="0" u="none" strike="noStrike" cap="none" normalizeH="0" baseline="0" dirty="0" err="1">
                <a:ln>
                  <a:noFill/>
                </a:ln>
                <a:solidFill>
                  <a:srgbClr val="000000"/>
                </a:solidFill>
                <a:effectLst/>
                <a:latin typeface="Courier New" panose="02070309020205020404" pitchFamily="49" charset="0"/>
              </a:rPr>
              <a:t>oldbalanceDest</a:t>
            </a:r>
            <a:r>
              <a:rPr kumimoji="0" lang="en-US" altLang="en-US" sz="1800" b="1" i="0" u="none" strike="noStrike" cap="none" normalizeH="0" baseline="0" dirty="0">
                <a:ln>
                  <a:noFill/>
                </a:ln>
                <a:solidFill>
                  <a:srgbClr val="000000"/>
                </a:solidFill>
                <a:effectLst/>
                <a:latin typeface="Courier New" panose="02070309020205020404" pitchFamily="49" charset="0"/>
              </a:rPr>
              <a:t>: </a:t>
            </a:r>
            <a:r>
              <a:rPr kumimoji="0" lang="en-US" altLang="en-US" sz="1800" b="1" i="0" u="none" strike="noStrike" cap="none" normalizeH="0" baseline="0" dirty="0">
                <a:ln>
                  <a:noFill/>
                </a:ln>
                <a:solidFill>
                  <a:srgbClr val="FF0000"/>
                </a:solidFill>
                <a:effectLst/>
                <a:latin typeface="Courier New" panose="02070309020205020404" pitchFamily="49" charset="0"/>
              </a:rPr>
              <a:t>786135</a:t>
            </a:r>
            <a:r>
              <a:rPr kumimoji="0" lang="en-US" altLang="en-US" sz="1800" b="1" i="0" u="none" strike="noStrike" cap="none" normalizeH="0" baseline="0" dirty="0">
                <a:ln>
                  <a:noFill/>
                </a:ln>
                <a:solidFill>
                  <a:srgbClr val="000000"/>
                </a:solidFill>
                <a:effectLst/>
                <a:latin typeface="Courier New" panose="02070309020205020404" pitchFamily="49" charset="0"/>
              </a:rPr>
              <a:t> </a:t>
            </a:r>
          </a:p>
          <a:p>
            <a:pPr marL="342900" indent="-342900" eaLnBrk="0" fontAlgn="base" hangingPunct="0">
              <a:lnSpc>
                <a:spcPct val="100000"/>
              </a:lnSpc>
              <a:spcBef>
                <a:spcPct val="0"/>
              </a:spcBef>
              <a:spcAft>
                <a:spcPct val="0"/>
              </a:spcAft>
              <a:buSzTx/>
              <a:buFont typeface="+mj-lt"/>
              <a:buAutoNum type="arabicPeriod"/>
            </a:pPr>
            <a:endParaRPr lang="en-US" altLang="en-US" sz="1800" b="1" dirty="0">
              <a:solidFill>
                <a:srgbClr val="000000"/>
              </a:solidFill>
              <a:latin typeface="Courier New" panose="02070309020205020404" pitchFamily="49" charset="0"/>
            </a:endParaRPr>
          </a:p>
          <a:p>
            <a:pPr marL="342900" indent="-342900" eaLnBrk="0" fontAlgn="base" hangingPunct="0">
              <a:lnSpc>
                <a:spcPct val="100000"/>
              </a:lnSpc>
              <a:spcBef>
                <a:spcPct val="0"/>
              </a:spcBef>
              <a:spcAft>
                <a:spcPct val="0"/>
              </a:spcAft>
              <a:buSzTx/>
              <a:buFont typeface="+mj-lt"/>
              <a:buAutoNum type="arabicPeriod"/>
            </a:pPr>
            <a:r>
              <a:rPr kumimoji="0" lang="en-US" altLang="en-US" sz="1800" b="1" i="0" u="none" strike="noStrike" cap="none" normalizeH="0" baseline="0" dirty="0">
                <a:ln>
                  <a:noFill/>
                </a:ln>
                <a:solidFill>
                  <a:srgbClr val="000000"/>
                </a:solidFill>
                <a:effectLst/>
                <a:latin typeface="Courier New" panose="02070309020205020404" pitchFamily="49" charset="0"/>
              </a:rPr>
              <a:t>outliers </a:t>
            </a:r>
            <a:r>
              <a:rPr kumimoji="0" lang="en-US" altLang="en-US" sz="1800" b="1" i="0" u="none" strike="noStrike" cap="none" normalizeH="0" baseline="0" dirty="0" err="1">
                <a:ln>
                  <a:noFill/>
                </a:ln>
                <a:solidFill>
                  <a:srgbClr val="000000"/>
                </a:solidFill>
                <a:effectLst/>
                <a:latin typeface="Courier New" panose="02070309020205020404" pitchFamily="49" charset="0"/>
              </a:rPr>
              <a:t>newbalanceDest</a:t>
            </a:r>
            <a:r>
              <a:rPr kumimoji="0" lang="en-US" altLang="en-US" sz="1800" b="1" i="0" u="none" strike="noStrike" cap="none" normalizeH="0" baseline="0" dirty="0">
                <a:ln>
                  <a:noFill/>
                </a:ln>
                <a:solidFill>
                  <a:srgbClr val="000000"/>
                </a:solidFill>
                <a:effectLst/>
                <a:latin typeface="Courier New" panose="02070309020205020404" pitchFamily="49" charset="0"/>
              </a:rPr>
              <a:t>: </a:t>
            </a:r>
            <a:r>
              <a:rPr kumimoji="0" lang="en-US" altLang="en-US" sz="1800" b="1" i="0" u="none" strike="noStrike" cap="none" normalizeH="0" baseline="0" dirty="0">
                <a:ln>
                  <a:noFill/>
                </a:ln>
                <a:solidFill>
                  <a:srgbClr val="FF0000"/>
                </a:solidFill>
                <a:effectLst/>
                <a:latin typeface="Courier New" panose="02070309020205020404" pitchFamily="49" charset="0"/>
              </a:rPr>
              <a:t>738527</a:t>
            </a:r>
            <a:r>
              <a:rPr kumimoji="0" lang="en-US" altLang="en-US" sz="1800" b="1" i="0" u="none" strike="noStrike" cap="none" normalizeH="0" baseline="0" dirty="0">
                <a:ln>
                  <a:noFill/>
                </a:ln>
                <a:solidFill>
                  <a:srgbClr val="000000"/>
                </a:solidFill>
                <a:effectLst/>
                <a:latin typeface="Courier New" panose="02070309020205020404" pitchFamily="49" charset="0"/>
              </a:rPr>
              <a:t> </a:t>
            </a:r>
          </a:p>
          <a:p>
            <a:pPr marL="342900" indent="-342900" eaLnBrk="0" fontAlgn="base" hangingPunct="0">
              <a:lnSpc>
                <a:spcPct val="100000"/>
              </a:lnSpc>
              <a:spcBef>
                <a:spcPct val="0"/>
              </a:spcBef>
              <a:spcAft>
                <a:spcPct val="0"/>
              </a:spcAft>
              <a:buSzTx/>
              <a:buFont typeface="+mj-lt"/>
              <a:buAutoNum type="arabicPeriod"/>
            </a:pPr>
            <a:endParaRPr lang="en-US" altLang="en-US" sz="1800" b="1" dirty="0">
              <a:solidFill>
                <a:srgbClr val="000000"/>
              </a:solidFill>
              <a:latin typeface="Courier New" panose="02070309020205020404" pitchFamily="49" charset="0"/>
            </a:endParaRPr>
          </a:p>
          <a:p>
            <a:pPr marL="342900" indent="-342900" eaLnBrk="0" fontAlgn="base" hangingPunct="0">
              <a:lnSpc>
                <a:spcPct val="100000"/>
              </a:lnSpc>
              <a:spcBef>
                <a:spcPct val="0"/>
              </a:spcBef>
              <a:spcAft>
                <a:spcPct val="0"/>
              </a:spcAft>
              <a:buSzTx/>
              <a:buFont typeface="+mj-lt"/>
              <a:buAutoNum type="arabicPeriod"/>
            </a:pPr>
            <a:r>
              <a:rPr kumimoji="0" lang="en-US" altLang="en-US" sz="1800" b="1" i="0" u="none" strike="noStrike" cap="none" normalizeH="0" baseline="0" dirty="0">
                <a:ln>
                  <a:noFill/>
                </a:ln>
                <a:solidFill>
                  <a:srgbClr val="000000"/>
                </a:solidFill>
                <a:effectLst/>
                <a:latin typeface="Courier New" panose="02070309020205020404" pitchFamily="49" charset="0"/>
              </a:rPr>
              <a:t>outliers Categorical outliers detected: type: </a:t>
            </a:r>
            <a:r>
              <a:rPr kumimoji="0" lang="en-US" altLang="en-US" sz="1800" b="1" i="0" u="none" strike="noStrike" cap="none" normalizeH="0" baseline="0" dirty="0">
                <a:ln>
                  <a:noFill/>
                </a:ln>
                <a:solidFill>
                  <a:srgbClr val="FF0000"/>
                </a:solidFill>
                <a:effectLst/>
                <a:latin typeface="Courier New" panose="02070309020205020404" pitchFamily="49" charset="0"/>
              </a:rPr>
              <a:t>41432</a:t>
            </a:r>
          </a:p>
          <a:p>
            <a:pPr marL="342900" indent="-342900" eaLnBrk="0" fontAlgn="base" hangingPunct="0">
              <a:lnSpc>
                <a:spcPct val="100000"/>
              </a:lnSpc>
              <a:spcBef>
                <a:spcPct val="0"/>
              </a:spcBef>
              <a:spcAft>
                <a:spcPct val="0"/>
              </a:spcAft>
              <a:buSzTx/>
              <a:buFont typeface="+mj-lt"/>
              <a:buAutoNum type="arabicPeriod"/>
            </a:pPr>
            <a:endParaRPr lang="en-US" altLang="en-US" sz="1800" b="1" dirty="0">
              <a:solidFill>
                <a:srgbClr val="000000"/>
              </a:solidFill>
              <a:latin typeface="Courier New" panose="02070309020205020404" pitchFamily="49" charset="0"/>
            </a:endParaRPr>
          </a:p>
          <a:p>
            <a:pPr marL="342900" indent="-342900" eaLnBrk="0" fontAlgn="base" hangingPunct="0">
              <a:lnSpc>
                <a:spcPct val="100000"/>
              </a:lnSpc>
              <a:spcBef>
                <a:spcPct val="0"/>
              </a:spcBef>
              <a:spcAft>
                <a:spcPct val="0"/>
              </a:spcAft>
              <a:buSzTx/>
              <a:buFont typeface="+mj-lt"/>
              <a:buAutoNum type="arabicPeriod"/>
            </a:pPr>
            <a:r>
              <a:rPr kumimoji="0" lang="en-US" altLang="en-US" sz="1800" b="1" i="0" u="none" strike="noStrike" cap="none" normalizeH="0" baseline="0" dirty="0">
                <a:ln>
                  <a:noFill/>
                </a:ln>
                <a:solidFill>
                  <a:srgbClr val="000000"/>
                </a:solidFill>
                <a:effectLst/>
                <a:latin typeface="Courier New" panose="02070309020205020404" pitchFamily="49" charset="0"/>
              </a:rPr>
              <a:t>outliers </a:t>
            </a:r>
            <a:r>
              <a:rPr kumimoji="0" lang="en-US" altLang="en-US" sz="1800" b="1" i="0" u="none" strike="noStrike" cap="none" normalizeH="0" baseline="0" dirty="0" err="1">
                <a:ln>
                  <a:noFill/>
                </a:ln>
                <a:solidFill>
                  <a:srgbClr val="000000"/>
                </a:solidFill>
                <a:effectLst/>
                <a:latin typeface="Courier New" panose="02070309020205020404" pitchFamily="49" charset="0"/>
              </a:rPr>
              <a:t>nameOrig</a:t>
            </a:r>
            <a:r>
              <a:rPr kumimoji="0" lang="en-US" altLang="en-US" sz="1800" b="1" i="0" u="none" strike="noStrike" cap="none" normalizeH="0" baseline="0" dirty="0">
                <a:ln>
                  <a:noFill/>
                </a:ln>
                <a:solidFill>
                  <a:srgbClr val="000000"/>
                </a:solidFill>
                <a:effectLst/>
                <a:latin typeface="Courier New" panose="02070309020205020404" pitchFamily="49" charset="0"/>
              </a:rPr>
              <a:t>: 6362620 outliers </a:t>
            </a:r>
            <a:r>
              <a:rPr kumimoji="0" lang="en-US" altLang="en-US" sz="1800" b="1" i="0" u="none" strike="noStrike" cap="none" normalizeH="0" baseline="0" dirty="0" err="1">
                <a:ln>
                  <a:noFill/>
                </a:ln>
                <a:solidFill>
                  <a:srgbClr val="000000"/>
                </a:solidFill>
                <a:effectLst/>
                <a:latin typeface="Courier New" panose="02070309020205020404" pitchFamily="49" charset="0"/>
              </a:rPr>
              <a:t>nameDest</a:t>
            </a:r>
            <a:r>
              <a:rPr kumimoji="0" lang="en-US" altLang="en-US" sz="1800" b="1" i="0" u="none" strike="noStrike" cap="none" normalizeH="0" baseline="0" dirty="0">
                <a:ln>
                  <a:noFill/>
                </a:ln>
                <a:solidFill>
                  <a:srgbClr val="000000"/>
                </a:solidFill>
                <a:effectLst/>
                <a:latin typeface="Courier New" panose="02070309020205020404" pitchFamily="49" charset="0"/>
              </a:rPr>
              <a:t>: </a:t>
            </a:r>
            <a:r>
              <a:rPr kumimoji="0" lang="en-US" altLang="en-US" sz="1800" b="1" i="0" u="none" strike="noStrike" cap="none" normalizeH="0" baseline="0" dirty="0">
                <a:ln>
                  <a:noFill/>
                </a:ln>
                <a:solidFill>
                  <a:srgbClr val="FF0000"/>
                </a:solidFill>
                <a:effectLst/>
                <a:latin typeface="Courier New" panose="02070309020205020404" pitchFamily="49" charset="0"/>
              </a:rPr>
              <a:t>6362620</a:t>
            </a:r>
            <a:r>
              <a:rPr kumimoji="0" lang="en-US" altLang="en-US" sz="1800" b="1" i="0" u="none" strike="noStrike" cap="none" normalizeH="0" baseline="0" dirty="0">
                <a:ln>
                  <a:noFill/>
                </a:ln>
                <a:solidFill>
                  <a:srgbClr val="000000"/>
                </a:solidFill>
                <a:effectLst/>
                <a:latin typeface="Courier New" panose="02070309020205020404" pitchFamily="49" charset="0"/>
              </a:rPr>
              <a:t> outliers</a:t>
            </a:r>
            <a:r>
              <a:rPr kumimoji="0" lang="en-US" altLang="en-US" sz="1800" b="1" i="0" u="none" strike="noStrike" cap="none" normalizeH="0" baseline="0" dirty="0">
                <a:ln>
                  <a:noFill/>
                </a:ln>
                <a:solidFill>
                  <a:schemeClr val="tx1"/>
                </a:solidFill>
                <a:effectLst/>
              </a:rPr>
              <a:t> </a:t>
            </a: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28991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DB949-28F6-53A8-F410-6D04DFF6AE12}"/>
              </a:ext>
            </a:extLst>
          </p:cNvPr>
          <p:cNvSpPr>
            <a:spLocks noGrp="1"/>
          </p:cNvSpPr>
          <p:nvPr>
            <p:ph type="title"/>
          </p:nvPr>
        </p:nvSpPr>
        <p:spPr/>
        <p:txBody>
          <a:bodyPr/>
          <a:lstStyle/>
          <a:p>
            <a:r>
              <a:rPr lang="en-US" b="1" dirty="0">
                <a:solidFill>
                  <a:schemeClr val="bg1"/>
                </a:solidFill>
              </a:rPr>
              <a:t>7. Feature Engineering</a:t>
            </a:r>
          </a:p>
        </p:txBody>
      </p:sp>
      <p:sp>
        <p:nvSpPr>
          <p:cNvPr id="3" name="Content Placeholder 2">
            <a:extLst>
              <a:ext uri="{FF2B5EF4-FFF2-40B4-BE49-F238E27FC236}">
                <a16:creationId xmlns:a16="http://schemas.microsoft.com/office/drawing/2014/main" id="{3573F0D7-C1FA-F107-99EA-759B7655274D}"/>
              </a:ext>
            </a:extLst>
          </p:cNvPr>
          <p:cNvSpPr>
            <a:spLocks noGrp="1"/>
          </p:cNvSpPr>
          <p:nvPr>
            <p:ph idx="1"/>
          </p:nvPr>
        </p:nvSpPr>
        <p:spPr/>
        <p:txBody>
          <a:bodyPr/>
          <a:lstStyle/>
          <a:p>
            <a:r>
              <a:rPr lang="en-US" dirty="0">
                <a:solidFill>
                  <a:schemeClr val="bg1"/>
                </a:solidFill>
              </a:rPr>
              <a:t>Feature engineering involves transforming and creating new features to improve the model's performance. Key tasks include:</a:t>
            </a:r>
          </a:p>
          <a:p>
            <a:pPr>
              <a:buFont typeface="Arial" panose="020B0604020202020204" pitchFamily="34" charset="0"/>
              <a:buChar char="•"/>
            </a:pPr>
            <a:r>
              <a:rPr lang="en-US" b="1" dirty="0">
                <a:solidFill>
                  <a:schemeClr val="bg1"/>
                </a:solidFill>
              </a:rPr>
              <a:t>One-hot encoding</a:t>
            </a:r>
            <a:r>
              <a:rPr lang="en-US" dirty="0">
                <a:solidFill>
                  <a:schemeClr val="bg1"/>
                </a:solidFill>
              </a:rPr>
              <a:t>: Converting categorical variables into numerical format.</a:t>
            </a:r>
          </a:p>
          <a:p>
            <a:pPr>
              <a:buFont typeface="Arial" panose="020B0604020202020204" pitchFamily="34" charset="0"/>
              <a:buChar char="•"/>
            </a:pPr>
            <a:r>
              <a:rPr lang="en-US" b="1" dirty="0">
                <a:solidFill>
                  <a:schemeClr val="bg1"/>
                </a:solidFill>
              </a:rPr>
              <a:t>Dropping irrelevant features</a:t>
            </a:r>
            <a:r>
              <a:rPr lang="en-US" dirty="0">
                <a:solidFill>
                  <a:schemeClr val="bg1"/>
                </a:solidFill>
              </a:rPr>
              <a:t>: Removing features that do not contribute to the model’s predictive power.</a:t>
            </a:r>
          </a:p>
          <a:p>
            <a:endParaRPr lang="en-US" dirty="0">
              <a:solidFill>
                <a:schemeClr val="bg1"/>
              </a:solidFill>
            </a:endParaRPr>
          </a:p>
        </p:txBody>
      </p:sp>
    </p:spTree>
    <p:extLst>
      <p:ext uri="{BB962C8B-B14F-4D97-AF65-F5344CB8AC3E}">
        <p14:creationId xmlns:p14="http://schemas.microsoft.com/office/powerpoint/2010/main" val="19230683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94063-DB8F-A5EA-2DBC-4E587715DB66}"/>
              </a:ext>
            </a:extLst>
          </p:cNvPr>
          <p:cNvSpPr>
            <a:spLocks noGrp="1"/>
          </p:cNvSpPr>
          <p:nvPr>
            <p:ph type="title"/>
          </p:nvPr>
        </p:nvSpPr>
        <p:spPr/>
        <p:txBody>
          <a:bodyPr/>
          <a:lstStyle/>
          <a:p>
            <a:r>
              <a:rPr lang="en-US" b="1" dirty="0">
                <a:solidFill>
                  <a:schemeClr val="bg1"/>
                </a:solidFill>
              </a:rPr>
              <a:t>7. Feature Engineering</a:t>
            </a:r>
            <a:endParaRPr lang="en-US" dirty="0"/>
          </a:p>
        </p:txBody>
      </p:sp>
      <p:pic>
        <p:nvPicPr>
          <p:cNvPr id="7170" name="Picture 2">
            <a:extLst>
              <a:ext uri="{FF2B5EF4-FFF2-40B4-BE49-F238E27FC236}">
                <a16:creationId xmlns:a16="http://schemas.microsoft.com/office/drawing/2014/main" id="{1F6423EC-28EE-87AF-10E0-E63EE4D75CF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24948" y="1779104"/>
            <a:ext cx="8211371" cy="4959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72221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6330F-C43A-D3F2-C005-F07E9AEBDDE1}"/>
              </a:ext>
            </a:extLst>
          </p:cNvPr>
          <p:cNvSpPr>
            <a:spLocks noGrp="1"/>
          </p:cNvSpPr>
          <p:nvPr>
            <p:ph type="title"/>
          </p:nvPr>
        </p:nvSpPr>
        <p:spPr/>
        <p:txBody>
          <a:bodyPr/>
          <a:lstStyle/>
          <a:p>
            <a:r>
              <a:rPr lang="en-US" b="1" dirty="0">
                <a:solidFill>
                  <a:schemeClr val="bg1"/>
                </a:solidFill>
              </a:rPr>
              <a:t>8. Handling Imbalanced Data</a:t>
            </a:r>
            <a:br>
              <a:rPr lang="en-US" b="1" dirty="0">
                <a:solidFill>
                  <a:schemeClr val="bg1"/>
                </a:solidFill>
              </a:rPr>
            </a:br>
            <a:endParaRPr lang="en-US" dirty="0">
              <a:solidFill>
                <a:schemeClr val="bg1"/>
              </a:solidFill>
            </a:endParaRPr>
          </a:p>
        </p:txBody>
      </p:sp>
      <p:sp>
        <p:nvSpPr>
          <p:cNvPr id="3" name="Content Placeholder 2">
            <a:extLst>
              <a:ext uri="{FF2B5EF4-FFF2-40B4-BE49-F238E27FC236}">
                <a16:creationId xmlns:a16="http://schemas.microsoft.com/office/drawing/2014/main" id="{127C77B1-AE64-9F92-FB28-0FFD9F64BBC6}"/>
              </a:ext>
            </a:extLst>
          </p:cNvPr>
          <p:cNvSpPr>
            <a:spLocks noGrp="1"/>
          </p:cNvSpPr>
          <p:nvPr>
            <p:ph idx="1"/>
          </p:nvPr>
        </p:nvSpPr>
        <p:spPr/>
        <p:txBody>
          <a:bodyPr>
            <a:normAutofit/>
          </a:bodyPr>
          <a:lstStyle/>
          <a:p>
            <a:r>
              <a:rPr lang="en-US" sz="2800" dirty="0">
                <a:solidFill>
                  <a:schemeClr val="bg1"/>
                </a:solidFill>
              </a:rPr>
              <a:t>Fraudulent transactions are typically much less frequent than legitimate ones, leading to an imbalanced dataset. To address this imbalance, we use techniques like the Synthetic Minority Over-sampling Technique (SMOTE) to create synthetic samples of the minority class.</a:t>
            </a:r>
          </a:p>
        </p:txBody>
      </p:sp>
    </p:spTree>
    <p:extLst>
      <p:ext uri="{BB962C8B-B14F-4D97-AF65-F5344CB8AC3E}">
        <p14:creationId xmlns:p14="http://schemas.microsoft.com/office/powerpoint/2010/main" val="526922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281237" y="562769"/>
            <a:ext cx="8742360" cy="1040420"/>
          </a:xfrm>
        </p:spPr>
        <p:txBody>
          <a:bodyPr>
            <a:normAutofit/>
          </a:bodyPr>
          <a:lstStyle/>
          <a:p>
            <a:r>
              <a:rPr lang="en-US" b="1" dirty="0">
                <a:solidFill>
                  <a:schemeClr val="bg1"/>
                </a:solidFill>
              </a:rPr>
              <a:t>Introduction</a:t>
            </a:r>
          </a:p>
        </p:txBody>
      </p:sp>
      <p:sp>
        <p:nvSpPr>
          <p:cNvPr id="6" name="Rectangle 2">
            <a:extLst>
              <a:ext uri="{FF2B5EF4-FFF2-40B4-BE49-F238E27FC236}">
                <a16:creationId xmlns:a16="http://schemas.microsoft.com/office/drawing/2014/main" id="{7010389D-2667-4A17-7FE3-C4E2CF2AEB27}"/>
              </a:ext>
            </a:extLst>
          </p:cNvPr>
          <p:cNvSpPr>
            <a:spLocks noGrp="1" noChangeArrowheads="1"/>
          </p:cNvSpPr>
          <p:nvPr>
            <p:ph idx="1"/>
          </p:nvPr>
        </p:nvSpPr>
        <p:spPr bwMode="auto">
          <a:xfrm>
            <a:off x="2305050" y="1388438"/>
            <a:ext cx="9701211"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bg1"/>
                </a:solidFill>
                <a:effectLst/>
                <a:latin typeface="Arial" panose="020B0604020202020204" pitchFamily="34" charset="0"/>
              </a:rPr>
              <a:t>Objective: Develop a machine learning model for detecting fraudulent transactions.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bg1"/>
                </a:solidFill>
                <a:effectLst/>
                <a:latin typeface="Arial" panose="020B0604020202020204" pitchFamily="34" charset="0"/>
              </a:rPr>
              <a:t>Importance: Fraud detection enhances financial security and prevents financial losses.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bg1"/>
                </a:solidFill>
                <a:effectLst/>
                <a:latin typeface="Arial" panose="020B0604020202020204" pitchFamily="34" charset="0"/>
              </a:rPr>
              <a:t>Project Steps: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Data loading</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Data exploration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Data cleaning</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Data analysis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Feature engineering</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Model training</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Arial" panose="020B0604020202020204" pitchFamily="34" charset="0"/>
              </a:rPr>
              <a:t>Model evaluation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1094849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0483-5C16-7752-535E-F2BC17CCC676}"/>
              </a:ext>
            </a:extLst>
          </p:cNvPr>
          <p:cNvSpPr>
            <a:spLocks noGrp="1"/>
          </p:cNvSpPr>
          <p:nvPr>
            <p:ph type="title"/>
          </p:nvPr>
        </p:nvSpPr>
        <p:spPr/>
        <p:txBody>
          <a:bodyPr/>
          <a:lstStyle/>
          <a:p>
            <a:r>
              <a:rPr lang="en-US" b="1" dirty="0">
                <a:solidFill>
                  <a:schemeClr val="bg1"/>
                </a:solidFill>
              </a:rPr>
              <a:t>8. Handling Imbalanced Data</a:t>
            </a:r>
            <a:br>
              <a:rPr lang="en-US" b="1" dirty="0">
                <a:solidFill>
                  <a:schemeClr val="bg1"/>
                </a:solidFill>
              </a:rPr>
            </a:br>
            <a:endParaRPr lang="en-US" dirty="0"/>
          </a:p>
        </p:txBody>
      </p:sp>
      <p:sp>
        <p:nvSpPr>
          <p:cNvPr id="4" name="Rectangle 1">
            <a:extLst>
              <a:ext uri="{FF2B5EF4-FFF2-40B4-BE49-F238E27FC236}">
                <a16:creationId xmlns:a16="http://schemas.microsoft.com/office/drawing/2014/main" id="{88172F36-E2FB-CC07-2935-70B9A3D792BC}"/>
              </a:ext>
            </a:extLst>
          </p:cNvPr>
          <p:cNvSpPr>
            <a:spLocks noGrp="1" noChangeArrowheads="1"/>
          </p:cNvSpPr>
          <p:nvPr>
            <p:ph idx="1"/>
          </p:nvPr>
        </p:nvSpPr>
        <p:spPr bwMode="auto">
          <a:xfrm>
            <a:off x="1310379" y="2473377"/>
            <a:ext cx="10368099" cy="295465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457200" indent="-457200" eaLnBrk="0" fontAlgn="base" hangingPunct="0">
              <a:lnSpc>
                <a:spcPct val="100000"/>
              </a:lnSpc>
              <a:spcBef>
                <a:spcPct val="0"/>
              </a:spcBef>
              <a:spcAft>
                <a:spcPct val="0"/>
              </a:spcAft>
              <a:buSzTx/>
              <a:buFont typeface="+mj-lt"/>
              <a:buAutoNum type="arabicPeriod"/>
            </a:pPr>
            <a:r>
              <a:rPr kumimoji="0" lang="en-US" altLang="en-US" b="1" i="0" u="none" strike="noStrike" cap="none" normalizeH="0" baseline="0" dirty="0">
                <a:ln>
                  <a:noFill/>
                </a:ln>
                <a:solidFill>
                  <a:srgbClr val="000000"/>
                </a:solidFill>
                <a:effectLst/>
                <a:latin typeface="Courier New" panose="02070309020205020404" pitchFamily="49" charset="0"/>
              </a:rPr>
              <a:t>Original dataset shape: </a:t>
            </a:r>
          </a:p>
          <a:p>
            <a:pPr marL="0" indent="0" eaLnBrk="0" fontAlgn="base" hangingPunct="0">
              <a:lnSpc>
                <a:spcPct val="100000"/>
              </a:lnSpc>
              <a:spcBef>
                <a:spcPct val="0"/>
              </a:spcBef>
              <a:spcAft>
                <a:spcPct val="0"/>
              </a:spcAft>
              <a:buSzTx/>
              <a:buNone/>
            </a:pPr>
            <a:endParaRPr kumimoji="0" lang="en-US" altLang="en-US" b="0" i="0" u="none" strike="noStrike" cap="none" normalizeH="0" baseline="0" dirty="0">
              <a:ln>
                <a:noFill/>
              </a:ln>
              <a:solidFill>
                <a:srgbClr val="000000"/>
              </a:solidFill>
              <a:effectLst/>
              <a:latin typeface="Courier New" panose="02070309020205020404" pitchFamily="49" charset="0"/>
            </a:endParaRPr>
          </a:p>
          <a:p>
            <a:pPr marL="0" indent="0" eaLnBrk="0" fontAlgn="base" hangingPunct="0">
              <a:lnSpc>
                <a:spcPct val="100000"/>
              </a:lnSpc>
              <a:spcBef>
                <a:spcPct val="0"/>
              </a:spcBef>
              <a:spcAft>
                <a:spcPct val="0"/>
              </a:spcAft>
              <a:buSzTx/>
              <a:buNone/>
            </a:pPr>
            <a:r>
              <a:rPr lang="en-US" altLang="en-US" dirty="0">
                <a:solidFill>
                  <a:srgbClr val="FF0000"/>
                </a:solidFill>
                <a:latin typeface="Courier New" panose="02070309020205020404" pitchFamily="49" charset="0"/>
              </a:rPr>
              <a:t>    </a:t>
            </a:r>
            <a:r>
              <a:rPr kumimoji="0" lang="en-US" altLang="en-US" b="0" i="0" u="none" strike="noStrike" cap="none" normalizeH="0" baseline="0" dirty="0">
                <a:ln>
                  <a:noFill/>
                </a:ln>
                <a:solidFill>
                  <a:srgbClr val="FF0000"/>
                </a:solidFill>
                <a:effectLst/>
                <a:latin typeface="Courier New" panose="02070309020205020404" pitchFamily="49" charset="0"/>
              </a:rPr>
              <a:t>Counter({0.0: 6354407, 1.0: 8213}) </a:t>
            </a:r>
          </a:p>
          <a:p>
            <a:pPr marL="0" indent="0" eaLnBrk="0" fontAlgn="base" hangingPunct="0">
              <a:lnSpc>
                <a:spcPct val="100000"/>
              </a:lnSpc>
              <a:spcBef>
                <a:spcPct val="0"/>
              </a:spcBef>
              <a:spcAft>
                <a:spcPct val="0"/>
              </a:spcAft>
              <a:buSzTx/>
              <a:buNone/>
            </a:pPr>
            <a:endParaRPr kumimoji="0" lang="en-US" altLang="en-US" b="0" i="0" u="none" strike="noStrike" cap="none" normalizeH="0" baseline="0" dirty="0">
              <a:ln>
                <a:noFill/>
              </a:ln>
              <a:solidFill>
                <a:srgbClr val="000000"/>
              </a:solidFill>
              <a:effectLst/>
              <a:latin typeface="Courier New" panose="02070309020205020404" pitchFamily="49" charset="0"/>
            </a:endParaRPr>
          </a:p>
          <a:p>
            <a:pPr marL="0" indent="0" eaLnBrk="0" fontAlgn="base" hangingPunct="0">
              <a:lnSpc>
                <a:spcPct val="100000"/>
              </a:lnSpc>
              <a:spcBef>
                <a:spcPct val="0"/>
              </a:spcBef>
              <a:spcAft>
                <a:spcPct val="0"/>
              </a:spcAft>
              <a:buSzTx/>
              <a:buNone/>
            </a:pPr>
            <a:r>
              <a:rPr kumimoji="0" lang="en-US" altLang="en-US" b="1" i="0" u="none" strike="noStrike" cap="none" normalizeH="0" baseline="0" dirty="0">
                <a:ln>
                  <a:noFill/>
                </a:ln>
                <a:solidFill>
                  <a:srgbClr val="000000"/>
                </a:solidFill>
                <a:effectLst/>
                <a:latin typeface="Courier New" panose="02070309020205020404" pitchFamily="49" charset="0"/>
              </a:rPr>
              <a:t>2. Resampled dataset shape:</a:t>
            </a:r>
          </a:p>
          <a:p>
            <a:pPr marL="0" indent="0" eaLnBrk="0" fontAlgn="base" hangingPunct="0">
              <a:lnSpc>
                <a:spcPct val="100000"/>
              </a:lnSpc>
              <a:spcBef>
                <a:spcPct val="0"/>
              </a:spcBef>
              <a:spcAft>
                <a:spcPct val="0"/>
              </a:spcAft>
              <a:buSzTx/>
              <a:buNone/>
            </a:pPr>
            <a:r>
              <a:rPr kumimoji="0" lang="en-US" altLang="en-US" b="0" i="0" u="none" strike="noStrike" cap="none" normalizeH="0" baseline="0" dirty="0">
                <a:ln>
                  <a:noFill/>
                </a:ln>
                <a:solidFill>
                  <a:srgbClr val="000000"/>
                </a:solidFill>
                <a:effectLst/>
                <a:latin typeface="Courier New" panose="02070309020205020404" pitchFamily="49" charset="0"/>
              </a:rPr>
              <a:t> </a:t>
            </a:r>
          </a:p>
          <a:p>
            <a:pPr marL="0" indent="0" eaLnBrk="0" fontAlgn="base" hangingPunct="0">
              <a:lnSpc>
                <a:spcPct val="100000"/>
              </a:lnSpc>
              <a:spcBef>
                <a:spcPct val="0"/>
              </a:spcBef>
              <a:spcAft>
                <a:spcPct val="0"/>
              </a:spcAft>
              <a:buSzTx/>
              <a:buNone/>
            </a:pPr>
            <a:r>
              <a:rPr lang="en-US" altLang="en-US" dirty="0">
                <a:solidFill>
                  <a:srgbClr val="FF0000"/>
                </a:solidFill>
                <a:latin typeface="Courier New" panose="02070309020205020404" pitchFamily="49" charset="0"/>
              </a:rPr>
              <a:t>    </a:t>
            </a:r>
            <a:r>
              <a:rPr kumimoji="0" lang="en-US" altLang="en-US" b="0" i="0" u="none" strike="noStrike" cap="none" normalizeH="0" baseline="0" dirty="0">
                <a:ln>
                  <a:noFill/>
                </a:ln>
                <a:solidFill>
                  <a:srgbClr val="FF0000"/>
                </a:solidFill>
                <a:effectLst/>
                <a:latin typeface="Courier New" panose="02070309020205020404" pitchFamily="49" charset="0"/>
              </a:rPr>
              <a:t>Counter({0.0: 6354407, 1.0: 6354407})</a:t>
            </a:r>
            <a:r>
              <a:rPr kumimoji="0" lang="en-US" altLang="en-US" b="0" i="0" u="none" strike="noStrike" cap="none" normalizeH="0" baseline="0" dirty="0">
                <a:ln>
                  <a:noFill/>
                </a:ln>
                <a:solidFill>
                  <a:srgbClr val="FF0000"/>
                </a:solidFill>
                <a:effectLst/>
              </a:rPr>
              <a:t> </a:t>
            </a:r>
            <a:endParaRPr kumimoji="0" lang="en-US" altLang="en-US" b="0" i="0" u="none" strike="noStrike" cap="none" normalizeH="0" baseline="0" dirty="0">
              <a:ln>
                <a:noFill/>
              </a:ln>
              <a:solidFill>
                <a:srgbClr val="FF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442537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CCA9F-BE78-7C5C-54FA-0660AF4640D2}"/>
              </a:ext>
            </a:extLst>
          </p:cNvPr>
          <p:cNvSpPr>
            <a:spLocks noGrp="1"/>
          </p:cNvSpPr>
          <p:nvPr>
            <p:ph type="title"/>
          </p:nvPr>
        </p:nvSpPr>
        <p:spPr/>
        <p:txBody>
          <a:bodyPr/>
          <a:lstStyle/>
          <a:p>
            <a:r>
              <a:rPr lang="en-US" b="1" dirty="0">
                <a:solidFill>
                  <a:schemeClr val="bg1"/>
                </a:solidFill>
              </a:rPr>
              <a:t>9. Data Splitting</a:t>
            </a:r>
          </a:p>
        </p:txBody>
      </p:sp>
      <p:sp>
        <p:nvSpPr>
          <p:cNvPr id="3" name="Content Placeholder 2">
            <a:extLst>
              <a:ext uri="{FF2B5EF4-FFF2-40B4-BE49-F238E27FC236}">
                <a16:creationId xmlns:a16="http://schemas.microsoft.com/office/drawing/2014/main" id="{94DAADA9-3A6F-EE61-BA82-9B7A56677D03}"/>
              </a:ext>
            </a:extLst>
          </p:cNvPr>
          <p:cNvSpPr>
            <a:spLocks noGrp="1"/>
          </p:cNvSpPr>
          <p:nvPr>
            <p:ph idx="1"/>
          </p:nvPr>
        </p:nvSpPr>
        <p:spPr/>
        <p:txBody>
          <a:bodyPr>
            <a:normAutofit/>
          </a:bodyPr>
          <a:lstStyle/>
          <a:p>
            <a:r>
              <a:rPr lang="en-US" sz="2800" dirty="0">
                <a:solidFill>
                  <a:schemeClr val="bg1"/>
                </a:solidFill>
              </a:rPr>
              <a:t>We split the dataset into training and testing sets to evaluate the model's performance. A common split is 70% for training and 30% for testing. This ensures that the model is trained on a large portion of the data but is also evaluated on unseen data to test its generalization ability.</a:t>
            </a:r>
          </a:p>
        </p:txBody>
      </p:sp>
    </p:spTree>
    <p:extLst>
      <p:ext uri="{BB962C8B-B14F-4D97-AF65-F5344CB8AC3E}">
        <p14:creationId xmlns:p14="http://schemas.microsoft.com/office/powerpoint/2010/main" val="13963620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ACF59-A028-01A3-BDCA-F2C6863EBFEB}"/>
              </a:ext>
            </a:extLst>
          </p:cNvPr>
          <p:cNvSpPr>
            <a:spLocks noGrp="1"/>
          </p:cNvSpPr>
          <p:nvPr>
            <p:ph type="title"/>
          </p:nvPr>
        </p:nvSpPr>
        <p:spPr/>
        <p:txBody>
          <a:bodyPr/>
          <a:lstStyle/>
          <a:p>
            <a:r>
              <a:rPr lang="en-US" b="1" dirty="0">
                <a:solidFill>
                  <a:schemeClr val="bg1"/>
                </a:solidFill>
              </a:rPr>
              <a:t>10. Model Training and Evaluation</a:t>
            </a:r>
          </a:p>
        </p:txBody>
      </p:sp>
      <p:sp>
        <p:nvSpPr>
          <p:cNvPr id="3" name="Content Placeholder 2">
            <a:extLst>
              <a:ext uri="{FF2B5EF4-FFF2-40B4-BE49-F238E27FC236}">
                <a16:creationId xmlns:a16="http://schemas.microsoft.com/office/drawing/2014/main" id="{CD3EEBAC-6B91-5475-C7DE-35B27BA560F7}"/>
              </a:ext>
            </a:extLst>
          </p:cNvPr>
          <p:cNvSpPr>
            <a:spLocks noGrp="1"/>
          </p:cNvSpPr>
          <p:nvPr>
            <p:ph idx="1"/>
          </p:nvPr>
        </p:nvSpPr>
        <p:spPr>
          <a:xfrm>
            <a:off x="916125" y="2097088"/>
            <a:ext cx="5178287" cy="6144547"/>
          </a:xfrm>
        </p:spPr>
        <p:txBody>
          <a:bodyPr/>
          <a:lstStyle/>
          <a:p>
            <a:r>
              <a:rPr lang="en-US" dirty="0">
                <a:solidFill>
                  <a:schemeClr val="bg1"/>
                </a:solidFill>
              </a:rPr>
              <a:t>Training Logistic Regression...</a:t>
            </a:r>
          </a:p>
          <a:p>
            <a:r>
              <a:rPr lang="en-US" dirty="0">
                <a:solidFill>
                  <a:schemeClr val="bg1"/>
                </a:solidFill>
              </a:rPr>
              <a:t>Logistic Regression : </a:t>
            </a:r>
          </a:p>
          <a:p>
            <a:r>
              <a:rPr lang="en-US" dirty="0">
                <a:solidFill>
                  <a:schemeClr val="bg1"/>
                </a:solidFill>
              </a:rPr>
              <a:t>Training Accuracy :  0.9656441971559094</a:t>
            </a:r>
          </a:p>
          <a:p>
            <a:r>
              <a:rPr lang="en-US" dirty="0">
                <a:solidFill>
                  <a:schemeClr val="bg1"/>
                </a:solidFill>
              </a:rPr>
              <a:t>Validation Accuracy :  0.9656740574023731</a:t>
            </a:r>
          </a:p>
        </p:txBody>
      </p:sp>
      <p:pic>
        <p:nvPicPr>
          <p:cNvPr id="9218" name="Picture 2">
            <a:extLst>
              <a:ext uri="{FF2B5EF4-FFF2-40B4-BE49-F238E27FC236}">
                <a16:creationId xmlns:a16="http://schemas.microsoft.com/office/drawing/2014/main" id="{DB9451E7-F4A7-9AE7-0E96-C19B259C91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7314" y="2286000"/>
            <a:ext cx="5710097" cy="4134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52377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7D08C-E049-C777-A07B-19436E0D540A}"/>
              </a:ext>
            </a:extLst>
          </p:cNvPr>
          <p:cNvSpPr>
            <a:spLocks noGrp="1"/>
          </p:cNvSpPr>
          <p:nvPr>
            <p:ph type="title"/>
          </p:nvPr>
        </p:nvSpPr>
        <p:spPr/>
        <p:txBody>
          <a:bodyPr/>
          <a:lstStyle/>
          <a:p>
            <a:r>
              <a:rPr lang="en-US" b="1" dirty="0">
                <a:solidFill>
                  <a:schemeClr val="bg1"/>
                </a:solidFill>
              </a:rPr>
              <a:t>10. Model Training and Evaluation</a:t>
            </a:r>
            <a:endParaRPr lang="en-US" dirty="0"/>
          </a:p>
        </p:txBody>
      </p:sp>
      <p:sp>
        <p:nvSpPr>
          <p:cNvPr id="3" name="Content Placeholder 2">
            <a:extLst>
              <a:ext uri="{FF2B5EF4-FFF2-40B4-BE49-F238E27FC236}">
                <a16:creationId xmlns:a16="http://schemas.microsoft.com/office/drawing/2014/main" id="{487F86FD-13AD-D07C-33C2-B86F75E8747C}"/>
              </a:ext>
            </a:extLst>
          </p:cNvPr>
          <p:cNvSpPr>
            <a:spLocks noGrp="1"/>
          </p:cNvSpPr>
          <p:nvPr>
            <p:ph idx="1"/>
          </p:nvPr>
        </p:nvSpPr>
        <p:spPr>
          <a:xfrm>
            <a:off x="1141413" y="2249487"/>
            <a:ext cx="4682918" cy="3541714"/>
          </a:xfrm>
        </p:spPr>
        <p:txBody>
          <a:bodyPr/>
          <a:lstStyle/>
          <a:p>
            <a:r>
              <a:rPr lang="en-US" dirty="0">
                <a:solidFill>
                  <a:schemeClr val="bg1"/>
                </a:solidFill>
              </a:rPr>
              <a:t>Training </a:t>
            </a:r>
            <a:r>
              <a:rPr lang="en-US" dirty="0" err="1">
                <a:solidFill>
                  <a:schemeClr val="bg1"/>
                </a:solidFill>
              </a:rPr>
              <a:t>XGBoost</a:t>
            </a:r>
            <a:r>
              <a:rPr lang="en-US" dirty="0">
                <a:solidFill>
                  <a:schemeClr val="bg1"/>
                </a:solidFill>
              </a:rPr>
              <a:t>...</a:t>
            </a:r>
          </a:p>
          <a:p>
            <a:r>
              <a:rPr lang="en-US" dirty="0" err="1">
                <a:solidFill>
                  <a:schemeClr val="bg1"/>
                </a:solidFill>
              </a:rPr>
              <a:t>XGBoost</a:t>
            </a:r>
            <a:r>
              <a:rPr lang="en-US" dirty="0">
                <a:solidFill>
                  <a:schemeClr val="bg1"/>
                </a:solidFill>
              </a:rPr>
              <a:t> : </a:t>
            </a:r>
          </a:p>
          <a:p>
            <a:r>
              <a:rPr lang="en-US" dirty="0">
                <a:solidFill>
                  <a:schemeClr val="bg1"/>
                </a:solidFill>
              </a:rPr>
              <a:t>Training Accuracy :  0.9999829884753588</a:t>
            </a:r>
          </a:p>
          <a:p>
            <a:r>
              <a:rPr lang="en-US" dirty="0">
                <a:solidFill>
                  <a:schemeClr val="bg1"/>
                </a:solidFill>
              </a:rPr>
              <a:t>Validation Accuracy :  0.9999803496666435</a:t>
            </a:r>
          </a:p>
        </p:txBody>
      </p:sp>
      <p:pic>
        <p:nvPicPr>
          <p:cNvPr id="10242" name="Picture 2">
            <a:extLst>
              <a:ext uri="{FF2B5EF4-FFF2-40B4-BE49-F238E27FC236}">
                <a16:creationId xmlns:a16="http://schemas.microsoft.com/office/drawing/2014/main" id="{A177583C-BC02-0332-6950-FEA145E9AE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112963"/>
            <a:ext cx="5671929" cy="3678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43347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D03A6-3930-D97A-DA0F-5E9CFBB79D8E}"/>
              </a:ext>
            </a:extLst>
          </p:cNvPr>
          <p:cNvSpPr>
            <a:spLocks noGrp="1"/>
          </p:cNvSpPr>
          <p:nvPr>
            <p:ph type="title"/>
          </p:nvPr>
        </p:nvSpPr>
        <p:spPr/>
        <p:txBody>
          <a:bodyPr/>
          <a:lstStyle/>
          <a:p>
            <a:r>
              <a:rPr lang="en-US" b="1" dirty="0">
                <a:solidFill>
                  <a:schemeClr val="bg1"/>
                </a:solidFill>
              </a:rPr>
              <a:t>10. Model Training and Evaluation</a:t>
            </a:r>
            <a:endParaRPr lang="en-US" dirty="0"/>
          </a:p>
        </p:txBody>
      </p:sp>
      <p:sp>
        <p:nvSpPr>
          <p:cNvPr id="3" name="Content Placeholder 2">
            <a:extLst>
              <a:ext uri="{FF2B5EF4-FFF2-40B4-BE49-F238E27FC236}">
                <a16:creationId xmlns:a16="http://schemas.microsoft.com/office/drawing/2014/main" id="{49A016FE-E692-09CE-002C-0DC61F0B38EA}"/>
              </a:ext>
            </a:extLst>
          </p:cNvPr>
          <p:cNvSpPr>
            <a:spLocks noGrp="1"/>
          </p:cNvSpPr>
          <p:nvPr>
            <p:ph idx="1"/>
          </p:nvPr>
        </p:nvSpPr>
        <p:spPr>
          <a:xfrm>
            <a:off x="1141412" y="2249487"/>
            <a:ext cx="4742553" cy="3541714"/>
          </a:xfrm>
        </p:spPr>
        <p:txBody>
          <a:bodyPr/>
          <a:lstStyle/>
          <a:p>
            <a:r>
              <a:rPr lang="en-US" dirty="0">
                <a:solidFill>
                  <a:schemeClr val="bg1"/>
                </a:solidFill>
              </a:rPr>
              <a:t>Training Random Forest...</a:t>
            </a:r>
          </a:p>
          <a:p>
            <a:r>
              <a:rPr lang="en-US" dirty="0">
                <a:solidFill>
                  <a:schemeClr val="bg1"/>
                </a:solidFill>
              </a:rPr>
              <a:t>Random Forest : </a:t>
            </a:r>
          </a:p>
          <a:p>
            <a:r>
              <a:rPr lang="en-US" dirty="0">
                <a:solidFill>
                  <a:schemeClr val="bg1"/>
                </a:solidFill>
              </a:rPr>
              <a:t>Training Accuracy :  0.9999998850068438</a:t>
            </a:r>
          </a:p>
          <a:p>
            <a:r>
              <a:rPr lang="en-US" dirty="0">
                <a:solidFill>
                  <a:schemeClr val="bg1"/>
                </a:solidFill>
              </a:rPr>
              <a:t>Validation Accuracy :  0.9999469018086247</a:t>
            </a:r>
          </a:p>
        </p:txBody>
      </p:sp>
      <p:pic>
        <p:nvPicPr>
          <p:cNvPr id="11266" name="Picture 2">
            <a:extLst>
              <a:ext uri="{FF2B5EF4-FFF2-40B4-BE49-F238E27FC236}">
                <a16:creationId xmlns:a16="http://schemas.microsoft.com/office/drawing/2014/main" id="{F264276C-7DA1-BEB5-161D-06A21D8D5D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25397" y="2333625"/>
            <a:ext cx="6172960" cy="4305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8771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F9B56-1BAF-F83D-B332-196F9B3F102B}"/>
              </a:ext>
            </a:extLst>
          </p:cNvPr>
          <p:cNvSpPr>
            <a:spLocks noGrp="1"/>
          </p:cNvSpPr>
          <p:nvPr>
            <p:ph type="title"/>
          </p:nvPr>
        </p:nvSpPr>
        <p:spPr/>
        <p:txBody>
          <a:bodyPr/>
          <a:lstStyle/>
          <a:p>
            <a:r>
              <a:rPr lang="en-US" b="1" dirty="0">
                <a:solidFill>
                  <a:schemeClr val="bg1"/>
                </a:solidFill>
              </a:rPr>
              <a:t>11. Model Selection</a:t>
            </a:r>
            <a:br>
              <a:rPr lang="en-US" b="1" dirty="0">
                <a:solidFill>
                  <a:schemeClr val="bg1"/>
                </a:solidFill>
              </a:rPr>
            </a:br>
            <a:endParaRPr lang="en-US" b="1" dirty="0">
              <a:solidFill>
                <a:schemeClr val="bg1"/>
              </a:solidFill>
            </a:endParaRPr>
          </a:p>
        </p:txBody>
      </p:sp>
      <p:sp>
        <p:nvSpPr>
          <p:cNvPr id="3" name="Content Placeholder 2">
            <a:extLst>
              <a:ext uri="{FF2B5EF4-FFF2-40B4-BE49-F238E27FC236}">
                <a16:creationId xmlns:a16="http://schemas.microsoft.com/office/drawing/2014/main" id="{3F5B9BBD-CF87-CE27-F416-329C8A72DFAF}"/>
              </a:ext>
            </a:extLst>
          </p:cNvPr>
          <p:cNvSpPr>
            <a:spLocks noGrp="1"/>
          </p:cNvSpPr>
          <p:nvPr>
            <p:ph idx="1"/>
          </p:nvPr>
        </p:nvSpPr>
        <p:spPr/>
        <p:txBody>
          <a:bodyPr>
            <a:normAutofit/>
          </a:bodyPr>
          <a:lstStyle/>
          <a:p>
            <a:r>
              <a:rPr lang="en-US" sz="2800" dirty="0">
                <a:solidFill>
                  <a:schemeClr val="bg1"/>
                </a:solidFill>
              </a:rPr>
              <a:t>Based on the evaluation metrics, we select the best-performing model. This involves comparing the models’ performance on the validation set and choosing the one with the highest accuracy, precision, recall, and AUC-ROC score.</a:t>
            </a:r>
          </a:p>
        </p:txBody>
      </p:sp>
    </p:spTree>
    <p:extLst>
      <p:ext uri="{BB962C8B-B14F-4D97-AF65-F5344CB8AC3E}">
        <p14:creationId xmlns:p14="http://schemas.microsoft.com/office/powerpoint/2010/main" val="32100305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46AD0-AA05-CB81-1358-4A76C676445E}"/>
              </a:ext>
            </a:extLst>
          </p:cNvPr>
          <p:cNvSpPr>
            <a:spLocks noGrp="1"/>
          </p:cNvSpPr>
          <p:nvPr>
            <p:ph type="title"/>
          </p:nvPr>
        </p:nvSpPr>
        <p:spPr/>
        <p:txBody>
          <a:bodyPr/>
          <a:lstStyle/>
          <a:p>
            <a:r>
              <a:rPr lang="en-US" b="1" dirty="0">
                <a:solidFill>
                  <a:schemeClr val="bg1"/>
                </a:solidFill>
              </a:rPr>
              <a:t>12. Model Deployment</a:t>
            </a:r>
            <a:br>
              <a:rPr lang="en-US" b="1" dirty="0">
                <a:solidFill>
                  <a:schemeClr val="bg1"/>
                </a:solidFill>
              </a:rPr>
            </a:br>
            <a:endParaRPr lang="en-US" dirty="0">
              <a:solidFill>
                <a:schemeClr val="bg1"/>
              </a:solidFill>
            </a:endParaRPr>
          </a:p>
        </p:txBody>
      </p:sp>
      <p:sp>
        <p:nvSpPr>
          <p:cNvPr id="3" name="Content Placeholder 2">
            <a:extLst>
              <a:ext uri="{FF2B5EF4-FFF2-40B4-BE49-F238E27FC236}">
                <a16:creationId xmlns:a16="http://schemas.microsoft.com/office/drawing/2014/main" id="{58FE3DA0-937D-6245-5AE4-CF1735EFB4E8}"/>
              </a:ext>
            </a:extLst>
          </p:cNvPr>
          <p:cNvSpPr>
            <a:spLocks noGrp="1"/>
          </p:cNvSpPr>
          <p:nvPr>
            <p:ph idx="1"/>
          </p:nvPr>
        </p:nvSpPr>
        <p:spPr/>
        <p:txBody>
          <a:bodyPr>
            <a:normAutofit/>
          </a:bodyPr>
          <a:lstStyle/>
          <a:p>
            <a:r>
              <a:rPr lang="en-US" sz="2800" dirty="0">
                <a:solidFill>
                  <a:schemeClr val="bg1"/>
                </a:solidFill>
              </a:rPr>
              <a:t>The selected model is saved and prepared for deployment. Deployment involves integrating the model into a real-time system that can process incoming transactions and flag suspicious activities. This includes setting up a pipeline that receives transaction data, applies the model, and outputs fraud predictions.</a:t>
            </a:r>
          </a:p>
        </p:txBody>
      </p:sp>
    </p:spTree>
    <p:extLst>
      <p:ext uri="{BB962C8B-B14F-4D97-AF65-F5344CB8AC3E}">
        <p14:creationId xmlns:p14="http://schemas.microsoft.com/office/powerpoint/2010/main" val="22740020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D052B-EE5C-9759-BA3B-10171AF069B6}"/>
              </a:ext>
            </a:extLst>
          </p:cNvPr>
          <p:cNvSpPr>
            <a:spLocks noGrp="1"/>
          </p:cNvSpPr>
          <p:nvPr>
            <p:ph type="title"/>
          </p:nvPr>
        </p:nvSpPr>
        <p:spPr/>
        <p:txBody>
          <a:bodyPr/>
          <a:lstStyle/>
          <a:p>
            <a:r>
              <a:rPr lang="en-US" b="1" dirty="0">
                <a:solidFill>
                  <a:schemeClr val="bg1"/>
                </a:solidFill>
              </a:rPr>
              <a:t>Conclusion</a:t>
            </a:r>
            <a:br>
              <a:rPr lang="en-US" b="1" dirty="0">
                <a:solidFill>
                  <a:schemeClr val="bg1"/>
                </a:solidFill>
              </a:rPr>
            </a:br>
            <a:endParaRPr lang="en-US" dirty="0">
              <a:solidFill>
                <a:schemeClr val="bg1"/>
              </a:solidFill>
            </a:endParaRPr>
          </a:p>
        </p:txBody>
      </p:sp>
      <p:sp>
        <p:nvSpPr>
          <p:cNvPr id="3" name="Content Placeholder 2">
            <a:extLst>
              <a:ext uri="{FF2B5EF4-FFF2-40B4-BE49-F238E27FC236}">
                <a16:creationId xmlns:a16="http://schemas.microsoft.com/office/drawing/2014/main" id="{CF51C70E-36A3-66A0-5DEF-05BF7FC2D648}"/>
              </a:ext>
            </a:extLst>
          </p:cNvPr>
          <p:cNvSpPr>
            <a:spLocks noGrp="1"/>
          </p:cNvSpPr>
          <p:nvPr>
            <p:ph idx="1"/>
          </p:nvPr>
        </p:nvSpPr>
        <p:spPr/>
        <p:txBody>
          <a:bodyPr/>
          <a:lstStyle/>
          <a:p>
            <a:r>
              <a:rPr lang="en-US" dirty="0">
                <a:solidFill>
                  <a:schemeClr val="bg1"/>
                </a:solidFill>
              </a:rPr>
              <a:t>In conclusion, this project demonstrates the process of developing a machine learning model for fraud detection. The steps include data loading, exploration, cleaning, analysis, feature engineering, handling imbalanced data, model training, evaluation, and deployment. Each step is critical to ensure the accuracy and reliability of the final model. The deployed model can help financial institutions detect fraudulent transactions in real-time, thereby reducing financial losses and protecting customers.</a:t>
            </a:r>
          </a:p>
        </p:txBody>
      </p:sp>
    </p:spTree>
    <p:extLst>
      <p:ext uri="{BB962C8B-B14F-4D97-AF65-F5344CB8AC3E}">
        <p14:creationId xmlns:p14="http://schemas.microsoft.com/office/powerpoint/2010/main" val="34572082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9462C0-9A82-568A-9C25-6DE872D833AD}"/>
              </a:ext>
            </a:extLst>
          </p:cNvPr>
          <p:cNvSpPr>
            <a:spLocks noGrp="1"/>
          </p:cNvSpPr>
          <p:nvPr>
            <p:ph idx="1"/>
          </p:nvPr>
        </p:nvSpPr>
        <p:spPr>
          <a:xfrm>
            <a:off x="3578087" y="2584175"/>
            <a:ext cx="4671391" cy="1888434"/>
          </a:xfrm>
        </p:spPr>
        <p:txBody>
          <a:bodyPr>
            <a:normAutofit/>
          </a:bodyPr>
          <a:lstStyle/>
          <a:p>
            <a:pPr marL="0" indent="0">
              <a:buNone/>
            </a:pPr>
            <a:r>
              <a:rPr lang="en-US" sz="6600" dirty="0">
                <a:solidFill>
                  <a:schemeClr val="accent3">
                    <a:lumMod val="75000"/>
                  </a:schemeClr>
                </a:solidFill>
              </a:rPr>
              <a:t>THANK YOU</a:t>
            </a:r>
          </a:p>
        </p:txBody>
      </p:sp>
    </p:spTree>
    <p:extLst>
      <p:ext uri="{BB962C8B-B14F-4D97-AF65-F5344CB8AC3E}">
        <p14:creationId xmlns:p14="http://schemas.microsoft.com/office/powerpoint/2010/main" val="1485880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BCB75-D616-AA85-716E-53940B71935F}"/>
              </a:ext>
            </a:extLst>
          </p:cNvPr>
          <p:cNvSpPr>
            <a:spLocks noGrp="1"/>
          </p:cNvSpPr>
          <p:nvPr>
            <p:ph type="title"/>
          </p:nvPr>
        </p:nvSpPr>
        <p:spPr>
          <a:xfrm>
            <a:off x="675861" y="618518"/>
            <a:ext cx="10371550" cy="1478570"/>
          </a:xfrm>
        </p:spPr>
        <p:txBody>
          <a:bodyPr/>
          <a:lstStyle/>
          <a:p>
            <a:r>
              <a:rPr lang="en-US" b="1" dirty="0">
                <a:solidFill>
                  <a:schemeClr val="bg1"/>
                </a:solidFill>
              </a:rPr>
              <a:t>1. Data Loading</a:t>
            </a:r>
          </a:p>
        </p:txBody>
      </p:sp>
      <p:pic>
        <p:nvPicPr>
          <p:cNvPr id="5" name="Content Placeholder 4">
            <a:extLst>
              <a:ext uri="{FF2B5EF4-FFF2-40B4-BE49-F238E27FC236}">
                <a16:creationId xmlns:a16="http://schemas.microsoft.com/office/drawing/2014/main" id="{3EDCA445-93F8-20E3-1757-B2E818B9AB41}"/>
              </a:ext>
            </a:extLst>
          </p:cNvPr>
          <p:cNvPicPr>
            <a:picLocks noGrp="1" noChangeAspect="1"/>
          </p:cNvPicPr>
          <p:nvPr>
            <p:ph idx="1"/>
          </p:nvPr>
        </p:nvPicPr>
        <p:blipFill>
          <a:blip r:embed="rId2"/>
          <a:stretch>
            <a:fillRect/>
          </a:stretch>
        </p:blipFill>
        <p:spPr>
          <a:xfrm>
            <a:off x="675861" y="2266122"/>
            <a:ext cx="10903226" cy="3319669"/>
          </a:xfrm>
        </p:spPr>
      </p:pic>
    </p:spTree>
    <p:extLst>
      <p:ext uri="{BB962C8B-B14F-4D97-AF65-F5344CB8AC3E}">
        <p14:creationId xmlns:p14="http://schemas.microsoft.com/office/powerpoint/2010/main" val="34402299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DA1C3-5A0E-4DE2-7A11-982CF1708EAC}"/>
              </a:ext>
            </a:extLst>
          </p:cNvPr>
          <p:cNvSpPr>
            <a:spLocks noGrp="1"/>
          </p:cNvSpPr>
          <p:nvPr>
            <p:ph type="title"/>
          </p:nvPr>
        </p:nvSpPr>
        <p:spPr/>
        <p:txBody>
          <a:bodyPr/>
          <a:lstStyle/>
          <a:p>
            <a:r>
              <a:rPr lang="en-US" b="1" dirty="0">
                <a:solidFill>
                  <a:schemeClr val="bg1"/>
                </a:solidFill>
              </a:rPr>
              <a:t>2. Data Exploration</a:t>
            </a:r>
            <a:endParaRPr lang="en-US" dirty="0">
              <a:solidFill>
                <a:schemeClr val="bg1"/>
              </a:solidFill>
            </a:endParaRPr>
          </a:p>
        </p:txBody>
      </p:sp>
      <p:sp>
        <p:nvSpPr>
          <p:cNvPr id="3" name="Content Placeholder 2">
            <a:extLst>
              <a:ext uri="{FF2B5EF4-FFF2-40B4-BE49-F238E27FC236}">
                <a16:creationId xmlns:a16="http://schemas.microsoft.com/office/drawing/2014/main" id="{A26D077F-DE5A-EB32-F20A-36BF4D277630}"/>
              </a:ext>
            </a:extLst>
          </p:cNvPr>
          <p:cNvSpPr>
            <a:spLocks noGrp="1"/>
          </p:cNvSpPr>
          <p:nvPr>
            <p:ph idx="1"/>
          </p:nvPr>
        </p:nvSpPr>
        <p:spPr/>
        <p:txBody>
          <a:bodyPr/>
          <a:lstStyle/>
          <a:p>
            <a:r>
              <a:rPr lang="en-US" dirty="0">
                <a:solidFill>
                  <a:schemeClr val="bg1"/>
                </a:solidFill>
              </a:rPr>
              <a:t>We begin by exploring the dataset to understand its structure. This includes:</a:t>
            </a:r>
          </a:p>
          <a:p>
            <a:pPr>
              <a:buFont typeface="Arial" panose="020B0604020202020204" pitchFamily="34" charset="0"/>
              <a:buChar char="•"/>
            </a:pPr>
            <a:r>
              <a:rPr lang="en-US" dirty="0">
                <a:solidFill>
                  <a:schemeClr val="bg1"/>
                </a:solidFill>
              </a:rPr>
              <a:t>Viewing the first few rows of the dataset to inspect the initial sample.</a:t>
            </a:r>
          </a:p>
          <a:p>
            <a:pPr>
              <a:buFont typeface="Arial" panose="020B0604020202020204" pitchFamily="34" charset="0"/>
              <a:buChar char="•"/>
            </a:pPr>
            <a:r>
              <a:rPr lang="en-US" dirty="0">
                <a:solidFill>
                  <a:schemeClr val="bg1"/>
                </a:solidFill>
              </a:rPr>
              <a:t>Summarizing the dataset to get an overview of data types, missing values, and basic statistics.</a:t>
            </a:r>
          </a:p>
          <a:p>
            <a:pPr>
              <a:buFont typeface="Arial" panose="020B0604020202020204" pitchFamily="34" charset="0"/>
              <a:buChar char="•"/>
            </a:pPr>
            <a:r>
              <a:rPr lang="en-US" dirty="0">
                <a:solidFill>
                  <a:schemeClr val="bg1"/>
                </a:solidFill>
              </a:rPr>
              <a:t>Checking the size of the dataset to know the number of rows and columns.</a:t>
            </a:r>
          </a:p>
          <a:p>
            <a:endParaRPr lang="en-US" dirty="0">
              <a:solidFill>
                <a:schemeClr val="bg1"/>
              </a:solidFill>
            </a:endParaRPr>
          </a:p>
        </p:txBody>
      </p:sp>
    </p:spTree>
    <p:extLst>
      <p:ext uri="{BB962C8B-B14F-4D97-AF65-F5344CB8AC3E}">
        <p14:creationId xmlns:p14="http://schemas.microsoft.com/office/powerpoint/2010/main" val="3152499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2FC38-6D2E-1BB5-2B00-3DA572866196}"/>
              </a:ext>
            </a:extLst>
          </p:cNvPr>
          <p:cNvSpPr>
            <a:spLocks noGrp="1"/>
          </p:cNvSpPr>
          <p:nvPr>
            <p:ph type="title"/>
          </p:nvPr>
        </p:nvSpPr>
        <p:spPr/>
        <p:txBody>
          <a:bodyPr/>
          <a:lstStyle/>
          <a:p>
            <a:r>
              <a:rPr lang="en-US" b="1" dirty="0">
                <a:solidFill>
                  <a:schemeClr val="bg1"/>
                </a:solidFill>
              </a:rPr>
              <a:t>2. Data Exploration</a:t>
            </a:r>
          </a:p>
        </p:txBody>
      </p:sp>
      <p:pic>
        <p:nvPicPr>
          <p:cNvPr id="5" name="Content Placeholder 4">
            <a:extLst>
              <a:ext uri="{FF2B5EF4-FFF2-40B4-BE49-F238E27FC236}">
                <a16:creationId xmlns:a16="http://schemas.microsoft.com/office/drawing/2014/main" id="{BBE43127-6E70-B245-26AE-87F3E28ACC7E}"/>
              </a:ext>
            </a:extLst>
          </p:cNvPr>
          <p:cNvPicPr>
            <a:picLocks noGrp="1" noChangeAspect="1"/>
          </p:cNvPicPr>
          <p:nvPr>
            <p:ph idx="1"/>
          </p:nvPr>
        </p:nvPicPr>
        <p:blipFill>
          <a:blip r:embed="rId2"/>
          <a:stretch>
            <a:fillRect/>
          </a:stretch>
        </p:blipFill>
        <p:spPr>
          <a:xfrm>
            <a:off x="1222513" y="2249488"/>
            <a:ext cx="6877627" cy="4379912"/>
          </a:xfrm>
        </p:spPr>
      </p:pic>
    </p:spTree>
    <p:extLst>
      <p:ext uri="{BB962C8B-B14F-4D97-AF65-F5344CB8AC3E}">
        <p14:creationId xmlns:p14="http://schemas.microsoft.com/office/powerpoint/2010/main" val="4006995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62E5E-4A20-7B3C-1B6F-86D36CB480B3}"/>
              </a:ext>
            </a:extLst>
          </p:cNvPr>
          <p:cNvSpPr>
            <a:spLocks noGrp="1"/>
          </p:cNvSpPr>
          <p:nvPr>
            <p:ph type="title"/>
          </p:nvPr>
        </p:nvSpPr>
        <p:spPr/>
        <p:txBody>
          <a:bodyPr/>
          <a:lstStyle/>
          <a:p>
            <a:r>
              <a:rPr lang="en-US" b="1" dirty="0">
                <a:solidFill>
                  <a:schemeClr val="bg1"/>
                </a:solidFill>
              </a:rPr>
              <a:t>2. Data Exploration</a:t>
            </a:r>
            <a:endParaRPr lang="en-US" dirty="0">
              <a:solidFill>
                <a:schemeClr val="bg1"/>
              </a:solidFill>
            </a:endParaRPr>
          </a:p>
        </p:txBody>
      </p:sp>
      <p:pic>
        <p:nvPicPr>
          <p:cNvPr id="5" name="Content Placeholder 4">
            <a:extLst>
              <a:ext uri="{FF2B5EF4-FFF2-40B4-BE49-F238E27FC236}">
                <a16:creationId xmlns:a16="http://schemas.microsoft.com/office/drawing/2014/main" id="{D7DA4689-901E-DDEF-4757-1516AEBAFEF6}"/>
              </a:ext>
            </a:extLst>
          </p:cNvPr>
          <p:cNvPicPr>
            <a:picLocks noGrp="1" noChangeAspect="1"/>
          </p:cNvPicPr>
          <p:nvPr>
            <p:ph idx="1"/>
          </p:nvPr>
        </p:nvPicPr>
        <p:blipFill>
          <a:blip r:embed="rId2"/>
          <a:stretch>
            <a:fillRect/>
          </a:stretch>
        </p:blipFill>
        <p:spPr>
          <a:xfrm>
            <a:off x="1141413" y="2600143"/>
            <a:ext cx="9906000" cy="2840401"/>
          </a:xfrm>
        </p:spPr>
      </p:pic>
    </p:spTree>
    <p:extLst>
      <p:ext uri="{BB962C8B-B14F-4D97-AF65-F5344CB8AC3E}">
        <p14:creationId xmlns:p14="http://schemas.microsoft.com/office/powerpoint/2010/main" val="3066004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AB05A-0314-DC06-C764-B135F7B2F2D5}"/>
              </a:ext>
            </a:extLst>
          </p:cNvPr>
          <p:cNvSpPr>
            <a:spLocks noGrp="1"/>
          </p:cNvSpPr>
          <p:nvPr>
            <p:ph type="title"/>
          </p:nvPr>
        </p:nvSpPr>
        <p:spPr/>
        <p:txBody>
          <a:bodyPr/>
          <a:lstStyle/>
          <a:p>
            <a:r>
              <a:rPr lang="en-US" b="1" dirty="0">
                <a:solidFill>
                  <a:schemeClr val="bg1"/>
                </a:solidFill>
              </a:rPr>
              <a:t>3. Data Cleaning</a:t>
            </a:r>
            <a:br>
              <a:rPr lang="en-US" b="1" dirty="0">
                <a:solidFill>
                  <a:schemeClr val="bg1"/>
                </a:solidFill>
              </a:rPr>
            </a:br>
            <a:endParaRPr lang="en-US" dirty="0">
              <a:solidFill>
                <a:schemeClr val="bg1"/>
              </a:solidFill>
            </a:endParaRPr>
          </a:p>
        </p:txBody>
      </p:sp>
      <p:sp>
        <p:nvSpPr>
          <p:cNvPr id="3" name="Content Placeholder 2">
            <a:extLst>
              <a:ext uri="{FF2B5EF4-FFF2-40B4-BE49-F238E27FC236}">
                <a16:creationId xmlns:a16="http://schemas.microsoft.com/office/drawing/2014/main" id="{8F85DA54-83A9-9B44-C8A8-701F70B68432}"/>
              </a:ext>
            </a:extLst>
          </p:cNvPr>
          <p:cNvSpPr>
            <a:spLocks noGrp="1"/>
          </p:cNvSpPr>
          <p:nvPr>
            <p:ph idx="1"/>
          </p:nvPr>
        </p:nvSpPr>
        <p:spPr/>
        <p:txBody>
          <a:bodyPr/>
          <a:lstStyle/>
          <a:p>
            <a:r>
              <a:rPr lang="en-US" dirty="0">
                <a:solidFill>
                  <a:schemeClr val="bg1"/>
                </a:solidFill>
              </a:rPr>
              <a:t>Data cleaning is a crucial step to prepare the data for analysis. This process includes:</a:t>
            </a:r>
          </a:p>
          <a:p>
            <a:pPr>
              <a:buFont typeface="Arial" panose="020B0604020202020204" pitchFamily="34" charset="0"/>
              <a:buChar char="•"/>
            </a:pPr>
            <a:r>
              <a:rPr lang="en-US" b="1" dirty="0">
                <a:solidFill>
                  <a:schemeClr val="bg1"/>
                </a:solidFill>
              </a:rPr>
              <a:t>Handling missing values</a:t>
            </a:r>
            <a:r>
              <a:rPr lang="en-US" dirty="0">
                <a:solidFill>
                  <a:schemeClr val="bg1"/>
                </a:solidFill>
              </a:rPr>
              <a:t>: Missing values can be addressed through various methods such as filling them with mean, median, or mode values, or using more sophisticated imputation techniques.</a:t>
            </a:r>
          </a:p>
          <a:p>
            <a:pPr>
              <a:buFont typeface="Arial" panose="020B0604020202020204" pitchFamily="34" charset="0"/>
              <a:buChar char="•"/>
            </a:pPr>
            <a:r>
              <a:rPr lang="en-US" b="1" dirty="0">
                <a:solidFill>
                  <a:schemeClr val="bg1"/>
                </a:solidFill>
              </a:rPr>
              <a:t>Removing duplicate records</a:t>
            </a:r>
            <a:r>
              <a:rPr lang="en-US" dirty="0">
                <a:solidFill>
                  <a:schemeClr val="bg1"/>
                </a:solidFill>
              </a:rPr>
              <a:t>: Duplicate records can skew the analysis and model performance, so they must be removed.</a:t>
            </a:r>
          </a:p>
          <a:p>
            <a:endParaRPr lang="en-US" dirty="0">
              <a:solidFill>
                <a:schemeClr val="bg1"/>
              </a:solidFill>
            </a:endParaRPr>
          </a:p>
        </p:txBody>
      </p:sp>
    </p:spTree>
    <p:extLst>
      <p:ext uri="{BB962C8B-B14F-4D97-AF65-F5344CB8AC3E}">
        <p14:creationId xmlns:p14="http://schemas.microsoft.com/office/powerpoint/2010/main" val="4264521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6970D-4B94-41BC-6F5E-4999C4824237}"/>
              </a:ext>
            </a:extLst>
          </p:cNvPr>
          <p:cNvSpPr>
            <a:spLocks noGrp="1"/>
          </p:cNvSpPr>
          <p:nvPr>
            <p:ph type="title"/>
          </p:nvPr>
        </p:nvSpPr>
        <p:spPr/>
        <p:txBody>
          <a:bodyPr/>
          <a:lstStyle/>
          <a:p>
            <a:r>
              <a:rPr lang="en-US" b="1" dirty="0">
                <a:solidFill>
                  <a:schemeClr val="bg1"/>
                </a:solidFill>
              </a:rPr>
              <a:t>4. Data Analysis</a:t>
            </a:r>
          </a:p>
        </p:txBody>
      </p:sp>
      <p:sp>
        <p:nvSpPr>
          <p:cNvPr id="3" name="Content Placeholder 2">
            <a:extLst>
              <a:ext uri="{FF2B5EF4-FFF2-40B4-BE49-F238E27FC236}">
                <a16:creationId xmlns:a16="http://schemas.microsoft.com/office/drawing/2014/main" id="{8B6BB76B-7AFA-233F-44A9-0E882BC04C37}"/>
              </a:ext>
            </a:extLst>
          </p:cNvPr>
          <p:cNvSpPr>
            <a:spLocks noGrp="1"/>
          </p:cNvSpPr>
          <p:nvPr>
            <p:ph idx="1"/>
          </p:nvPr>
        </p:nvSpPr>
        <p:spPr/>
        <p:txBody>
          <a:bodyPr/>
          <a:lstStyle/>
          <a:p>
            <a:r>
              <a:rPr lang="en-US" dirty="0">
                <a:solidFill>
                  <a:schemeClr val="bg1"/>
                </a:solidFill>
              </a:rPr>
              <a:t>This step involves deeper analysis to understand the relationships between variables:</a:t>
            </a:r>
          </a:p>
          <a:p>
            <a:pPr>
              <a:buFont typeface="Arial" panose="020B0604020202020204" pitchFamily="34" charset="0"/>
              <a:buChar char="•"/>
            </a:pPr>
            <a:r>
              <a:rPr lang="en-US" dirty="0">
                <a:solidFill>
                  <a:schemeClr val="bg1"/>
                </a:solidFill>
              </a:rPr>
              <a:t>Calculating the correlation matrix between different features.</a:t>
            </a:r>
          </a:p>
          <a:p>
            <a:pPr>
              <a:buFont typeface="Arial" panose="020B0604020202020204" pitchFamily="34" charset="0"/>
              <a:buChar char="•"/>
            </a:pPr>
            <a:r>
              <a:rPr lang="en-US" dirty="0">
                <a:solidFill>
                  <a:schemeClr val="bg1"/>
                </a:solidFill>
              </a:rPr>
              <a:t>Analyzing categorical and numerical variables separately to understand their distributions and relationships.</a:t>
            </a:r>
          </a:p>
          <a:p>
            <a:endParaRPr lang="en-US" dirty="0">
              <a:solidFill>
                <a:schemeClr val="bg1"/>
              </a:solidFill>
            </a:endParaRPr>
          </a:p>
        </p:txBody>
      </p:sp>
    </p:spTree>
    <p:extLst>
      <p:ext uri="{BB962C8B-B14F-4D97-AF65-F5344CB8AC3E}">
        <p14:creationId xmlns:p14="http://schemas.microsoft.com/office/powerpoint/2010/main" val="2978858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A2384-10B9-BC18-FBA2-662DFF35A618}"/>
              </a:ext>
            </a:extLst>
          </p:cNvPr>
          <p:cNvSpPr>
            <a:spLocks noGrp="1"/>
          </p:cNvSpPr>
          <p:nvPr>
            <p:ph type="title"/>
          </p:nvPr>
        </p:nvSpPr>
        <p:spPr/>
        <p:txBody>
          <a:bodyPr/>
          <a:lstStyle/>
          <a:p>
            <a:r>
              <a:rPr lang="en-US" b="1" dirty="0">
                <a:solidFill>
                  <a:schemeClr val="bg1"/>
                </a:solidFill>
              </a:rPr>
              <a:t>4. Data Analysis</a:t>
            </a:r>
            <a:endParaRPr lang="en-US" dirty="0">
              <a:solidFill>
                <a:schemeClr val="bg1"/>
              </a:solidFill>
            </a:endParaRPr>
          </a:p>
        </p:txBody>
      </p:sp>
      <p:pic>
        <p:nvPicPr>
          <p:cNvPr id="5" name="Content Placeholder 4">
            <a:extLst>
              <a:ext uri="{FF2B5EF4-FFF2-40B4-BE49-F238E27FC236}">
                <a16:creationId xmlns:a16="http://schemas.microsoft.com/office/drawing/2014/main" id="{C89676B4-FFBF-8403-247B-89BC2E59E9E5}"/>
              </a:ext>
            </a:extLst>
          </p:cNvPr>
          <p:cNvPicPr>
            <a:picLocks noGrp="1" noChangeAspect="1"/>
          </p:cNvPicPr>
          <p:nvPr>
            <p:ph idx="1"/>
          </p:nvPr>
        </p:nvPicPr>
        <p:blipFill>
          <a:blip r:embed="rId2"/>
          <a:stretch>
            <a:fillRect/>
          </a:stretch>
        </p:blipFill>
        <p:spPr>
          <a:xfrm>
            <a:off x="1141413" y="2097088"/>
            <a:ext cx="9906000" cy="4142393"/>
          </a:xfrm>
        </p:spPr>
      </p:pic>
    </p:spTree>
    <p:extLst>
      <p:ext uri="{BB962C8B-B14F-4D97-AF65-F5344CB8AC3E}">
        <p14:creationId xmlns:p14="http://schemas.microsoft.com/office/powerpoint/2010/main" val="20533007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121</TotalTime>
  <Words>842</Words>
  <Application>Microsoft Office PowerPoint</Application>
  <PresentationFormat>Widescreen</PresentationFormat>
  <Paragraphs>95</Paragraphs>
  <Slides>28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Courier New</vt:lpstr>
      <vt:lpstr>Tw Cen MT</vt:lpstr>
      <vt:lpstr>Circuit</vt:lpstr>
      <vt:lpstr>Online Fraud Detection Project </vt:lpstr>
      <vt:lpstr>Introduction</vt:lpstr>
      <vt:lpstr>1. Data Loading</vt:lpstr>
      <vt:lpstr>2. Data Exploration</vt:lpstr>
      <vt:lpstr>2. Data Exploration</vt:lpstr>
      <vt:lpstr>2. Data Exploration</vt:lpstr>
      <vt:lpstr>3. Data Cleaning </vt:lpstr>
      <vt:lpstr>4. Data Analysis</vt:lpstr>
      <vt:lpstr>4. Data Analysis</vt:lpstr>
      <vt:lpstr>4. Data Analysis</vt:lpstr>
      <vt:lpstr>5. Data Visualization</vt:lpstr>
      <vt:lpstr>5. Data Visualization</vt:lpstr>
      <vt:lpstr>5. Data Visualization</vt:lpstr>
      <vt:lpstr>5. Data Visualization</vt:lpstr>
      <vt:lpstr>6. Outlier Detection </vt:lpstr>
      <vt:lpstr>6. Outlier Detection </vt:lpstr>
      <vt:lpstr>7. Feature Engineering</vt:lpstr>
      <vt:lpstr>7. Feature Engineering</vt:lpstr>
      <vt:lpstr>8. Handling Imbalanced Data </vt:lpstr>
      <vt:lpstr>8. Handling Imbalanced Data </vt:lpstr>
      <vt:lpstr>9. Data Splitting</vt:lpstr>
      <vt:lpstr>10. Model Training and Evaluation</vt:lpstr>
      <vt:lpstr>10. Model Training and Evaluation</vt:lpstr>
      <vt:lpstr>10. Model Training and Evaluation</vt:lpstr>
      <vt:lpstr>11. Model Selection </vt:lpstr>
      <vt:lpstr>12. Model Deployment </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abdallah nabil</dc:creator>
  <cp:lastModifiedBy>abdallah nabil</cp:lastModifiedBy>
  <cp:revision>1</cp:revision>
  <dcterms:created xsi:type="dcterms:W3CDTF">2024-06-18T03:15:43Z</dcterms:created>
  <dcterms:modified xsi:type="dcterms:W3CDTF">2024-06-18T05:18:40Z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